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9" r:id="rId1"/>
    <p:sldMasterId id="2147483742" r:id="rId2"/>
    <p:sldMasterId id="2147483766" r:id="rId3"/>
    <p:sldMasterId id="2147483781" r:id="rId4"/>
    <p:sldMasterId id="2147483786" r:id="rId5"/>
    <p:sldMasterId id="2147483792" r:id="rId6"/>
  </p:sldMasterIdLst>
  <p:notesMasterIdLst>
    <p:notesMasterId r:id="rId19"/>
  </p:notesMasterIdLst>
  <p:sldIdLst>
    <p:sldId id="296" r:id="rId7"/>
    <p:sldId id="336" r:id="rId8"/>
    <p:sldId id="341" r:id="rId9"/>
    <p:sldId id="343" r:id="rId10"/>
    <p:sldId id="342" r:id="rId11"/>
    <p:sldId id="345" r:id="rId12"/>
    <p:sldId id="344" r:id="rId13"/>
    <p:sldId id="337" r:id="rId14"/>
    <p:sldId id="338" r:id="rId15"/>
    <p:sldId id="339" r:id="rId16"/>
    <p:sldId id="307" r:id="rId17"/>
    <p:sldId id="308" r:id="rId18"/>
  </p:sldIdLst>
  <p:sldSz cx="9144000" cy="6858000" type="screen4x3"/>
  <p:notesSz cx="6797675" cy="9926638"/>
  <p:custDataLst>
    <p:tags r:id="rId2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66">
          <p15:clr>
            <a:srgbClr val="A4A3A4"/>
          </p15:clr>
        </p15:guide>
        <p15:guide id="2" orient="horz" pos="3817">
          <p15:clr>
            <a:srgbClr val="A4A3A4"/>
          </p15:clr>
        </p15:guide>
        <p15:guide id="3" orient="horz" pos="3847">
          <p15:clr>
            <a:srgbClr val="A4A3A4"/>
          </p15:clr>
        </p15:guide>
        <p15:guide id="4" orient="horz" pos="1025">
          <p15:clr>
            <a:srgbClr val="A4A3A4"/>
          </p15:clr>
        </p15:guide>
        <p15:guide id="5" orient="horz" pos="2433">
          <p15:clr>
            <a:srgbClr val="A4A3A4"/>
          </p15:clr>
        </p15:guide>
        <p15:guide id="6" orient="horz" pos="1053">
          <p15:clr>
            <a:srgbClr val="A4A3A4"/>
          </p15:clr>
        </p15:guide>
        <p15:guide id="7" orient="horz" pos="725">
          <p15:clr>
            <a:srgbClr val="A4A3A4"/>
          </p15:clr>
        </p15:guide>
        <p15:guide id="8" orient="horz" pos="1260">
          <p15:clr>
            <a:srgbClr val="A4A3A4"/>
          </p15:clr>
        </p15:guide>
        <p15:guide id="9" pos="2880">
          <p15:clr>
            <a:srgbClr val="A4A3A4"/>
          </p15:clr>
        </p15:guide>
        <p15:guide id="10" pos="158">
          <p15:clr>
            <a:srgbClr val="A4A3A4"/>
          </p15:clr>
        </p15:guide>
        <p15:guide id="11" pos="5602">
          <p15:clr>
            <a:srgbClr val="A4A3A4"/>
          </p15:clr>
        </p15:guide>
        <p15:guide id="12" pos="2834">
          <p15:clr>
            <a:srgbClr val="A4A3A4"/>
          </p15:clr>
        </p15:guide>
        <p15:guide id="13" pos="2925">
          <p15:clr>
            <a:srgbClr val="A4A3A4"/>
          </p15:clr>
        </p15:guide>
        <p15:guide id="14" pos="1905">
          <p15:clr>
            <a:srgbClr val="A4A3A4"/>
          </p15:clr>
        </p15:guide>
        <p15:guide id="15" pos="1996">
          <p15:clr>
            <a:srgbClr val="A4A3A4"/>
          </p15:clr>
        </p15:guide>
        <p15:guide id="16" pos="3764">
          <p15:clr>
            <a:srgbClr val="A4A3A4"/>
          </p15:clr>
        </p15:guide>
        <p15:guide id="17" pos="38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BC3"/>
    <a:srgbClr val="F29D89"/>
    <a:srgbClr val="E9342B"/>
    <a:srgbClr val="045799"/>
    <a:srgbClr val="005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 autoAdjust="0"/>
    <p:restoredTop sz="55215" autoAdjust="0"/>
  </p:normalViewPr>
  <p:slideViewPr>
    <p:cSldViewPr snapToGrid="0" showGuides="1">
      <p:cViewPr varScale="1">
        <p:scale>
          <a:sx n="38" d="100"/>
          <a:sy n="38" d="100"/>
        </p:scale>
        <p:origin x="2284" y="36"/>
      </p:cViewPr>
      <p:guideLst>
        <p:guide orient="horz" pos="4166"/>
        <p:guide orient="horz" pos="3817"/>
        <p:guide orient="horz" pos="3847"/>
        <p:guide orient="horz" pos="1025"/>
        <p:guide orient="horz" pos="2433"/>
        <p:guide orient="horz" pos="1053"/>
        <p:guide orient="horz" pos="725"/>
        <p:guide orient="horz" pos="1260"/>
        <p:guide pos="2880"/>
        <p:guide pos="158"/>
        <p:guide pos="5602"/>
        <p:guide pos="2834"/>
        <p:guide pos="2925"/>
        <p:guide pos="1905"/>
        <p:guide pos="1996"/>
        <p:guide pos="3764"/>
        <p:guide pos="385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7E109A6C-D884-45F8-B5EB-D7A1699C6653}" type="datetimeFigureOut">
              <a:rPr lang="de-DE" smtClean="0"/>
              <a:t>08.12.2021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9" y="4715155"/>
            <a:ext cx="5438140" cy="4466987"/>
          </a:xfrm>
          <a:prstGeom prst="rect">
            <a:avLst/>
          </a:prstGeom>
        </p:spPr>
        <p:txBody>
          <a:bodyPr vert="horz" lIns="96651" tIns="48326" rIns="96651" bIns="48326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098BD289-3A29-45E8-AD20-ACE8C932FF0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671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53">
              <a:defRPr/>
            </a:pPr>
            <a:fld id="{9338BC7D-C755-EB44-B97F-E7E7A1057381}" type="slidenum">
              <a:rPr lang="fr-FR" sz="1200">
                <a:solidFill>
                  <a:prstClr val="black"/>
                </a:solidFill>
                <a:latin typeface="Calibri"/>
              </a:rPr>
              <a:pPr defTabSz="457153">
                <a:defRPr/>
              </a:pPr>
              <a:t>1</a:t>
            </a:fld>
            <a:endParaRPr lang="fr-FR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6454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42" indent="-177742">
              <a:buFont typeface="Arial" panose="020B0604020202020204" pitchFamily="34" charset="0"/>
              <a:buChar char="•"/>
            </a:pPr>
            <a:endParaRPr lang="de-D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7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6A190A-E4BB-4C9D-B461-FFE1279C418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479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015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2" indent="-17143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53">
              <a:defRPr/>
            </a:pPr>
            <a:fld id="{9338BC7D-C755-EB44-B97F-E7E7A1057381}" type="slidenum">
              <a:rPr lang="fr-FR" sz="1200">
                <a:solidFill>
                  <a:prstClr val="black"/>
                </a:solidFill>
                <a:latin typeface="Calibri"/>
              </a:rPr>
              <a:pPr defTabSz="457153">
                <a:defRPr/>
              </a:pPr>
              <a:t>11</a:t>
            </a:fld>
            <a:endParaRPr lang="fr-FR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4876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2" indent="-171432">
              <a:buFont typeface="Arial" panose="020B0604020202020204" pitchFamily="34" charset="0"/>
              <a:buChar char="•"/>
            </a:pPr>
            <a:endParaRPr lang="de-D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53">
              <a:defRPr/>
            </a:pPr>
            <a:fld id="{9338BC7D-C755-EB44-B97F-E7E7A1057381}" type="slidenum">
              <a:rPr lang="fr-FR" sz="1200">
                <a:solidFill>
                  <a:prstClr val="black"/>
                </a:solidFill>
                <a:latin typeface="Calibri"/>
              </a:rPr>
              <a:pPr defTabSz="457153">
                <a:defRPr/>
              </a:pPr>
              <a:t>12</a:t>
            </a:fld>
            <a:endParaRPr lang="fr-FR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4311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BD289-3A29-45E8-AD20-ACE8C932FF0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6005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42" indent="-177742" defTabSz="94795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79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2A311A-FB13-4F91-AD7E-81177CD9D524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4795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16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altLang="de-DE" sz="800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20725" algn="l"/>
                <a:tab pos="1443038" algn="l"/>
                <a:tab pos="2166938" algn="l"/>
                <a:tab pos="2887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defTabSz="447675"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20725" algn="l"/>
                <a:tab pos="1443038" algn="l"/>
                <a:tab pos="2166938" algn="l"/>
                <a:tab pos="2887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defTabSz="447675"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20725" algn="l"/>
                <a:tab pos="1443038" algn="l"/>
                <a:tab pos="2166938" algn="l"/>
                <a:tab pos="2887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defTabSz="447675"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20725" algn="l"/>
                <a:tab pos="1443038" algn="l"/>
                <a:tab pos="2166938" algn="l"/>
                <a:tab pos="2887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defTabSz="447675" eaLnBrk="0" hangingPunct="0">
              <a:spcBef>
                <a:spcPct val="30000"/>
              </a:spcBef>
              <a:buFont typeface="Times New Roman" panose="02020603050405020304" pitchFamily="18" charset="0"/>
              <a:tabLst>
                <a:tab pos="720725" algn="l"/>
                <a:tab pos="1443038" algn="l"/>
                <a:tab pos="2166938" algn="l"/>
                <a:tab pos="2887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0725" algn="l"/>
                <a:tab pos="1443038" algn="l"/>
                <a:tab pos="2166938" algn="l"/>
                <a:tab pos="2887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0725" algn="l"/>
                <a:tab pos="1443038" algn="l"/>
                <a:tab pos="2166938" algn="l"/>
                <a:tab pos="2887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0725" algn="l"/>
                <a:tab pos="1443038" algn="l"/>
                <a:tab pos="2166938" algn="l"/>
                <a:tab pos="2887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0725" algn="l"/>
                <a:tab pos="1443038" algn="l"/>
                <a:tab pos="2166938" algn="l"/>
                <a:tab pos="2887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7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0725" algn="l"/>
                <a:tab pos="1443038" algn="l"/>
                <a:tab pos="2166938" algn="l"/>
                <a:tab pos="2887663" algn="l"/>
              </a:tabLst>
              <a:defRPr/>
            </a:pPr>
            <a:fld id="{8CD23918-86CD-4049-8075-26DD648A47AB}" type="slidenum">
              <a:rPr kumimoji="0" lang="en-GB" altLang="de-D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pPr marL="0" marR="0" lvl="0" indent="0" algn="r" defTabSz="447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720725" algn="l"/>
                  <a:tab pos="1443038" algn="l"/>
                  <a:tab pos="2166938" algn="l"/>
                  <a:tab pos="2887663" algn="l"/>
                </a:tabLst>
                <a:defRPr/>
              </a:pPr>
              <a:t>4</a:t>
            </a:fld>
            <a:endParaRPr kumimoji="0" lang="en-GB" altLang="de-DE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158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2" indent="-171432" fontAlgn="ctr">
              <a:buFont typeface="Arial" panose="020B0604020202020204" pitchFamily="34" charset="0"/>
              <a:buChar char="•"/>
            </a:pPr>
            <a:endParaRPr lang="de-DE" dirty="0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BD289-3A29-45E8-AD20-ACE8C932FF0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964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BD289-3A29-45E8-AD20-ACE8C932FF0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8803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baseline="0" dirty="0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BD289-3A29-45E8-AD20-ACE8C932FF0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150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42" indent="-17774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BD289-3A29-45E8-AD20-ACE8C932FF07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796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BD289-3A29-45E8-AD20-ACE8C932FF07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62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F1A6E-B44A-C940-B4FC-1350DBFB5E88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32DE2-A3D8-4E4E-9936-AD3B2D9FF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2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F3D84-2326-9E4B-9AF0-8452EFE99526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7210E-8E16-164D-A01F-90BF39B54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4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27186-BC7A-2B4F-9AF2-356F48CB7A4B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32D04-9B75-D547-8329-D5D20E4AF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94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81123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37778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53842849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5720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5720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07583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146968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720877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03372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6295206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84E2F-C158-BA4E-A3A4-2E54A73A4D21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91823-93B7-0841-A918-600CF6A68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68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03702793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391526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4788" y="180975"/>
            <a:ext cx="1955800" cy="56864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80975"/>
            <a:ext cx="5716588" cy="5686425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97294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081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49250" y="6365830"/>
            <a:ext cx="450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CFCE6D74-CA2E-4CCD-AE29-3FB486EFEC0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4768" y="151639"/>
            <a:ext cx="6867058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464770" y="1229457"/>
            <a:ext cx="824285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018782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9250" y="6365830"/>
            <a:ext cx="450328" cy="365125"/>
          </a:xfrm>
          <a:prstGeom prst="rect">
            <a:avLst/>
          </a:prstGeom>
        </p:spPr>
        <p:txBody>
          <a:bodyPr/>
          <a:lstStyle/>
          <a:p>
            <a:fld id="{CFCE6D74-CA2E-4CCD-AE29-3FB486EFEC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5141" y="1279525"/>
            <a:ext cx="4103687" cy="4576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757739" y="1279525"/>
            <a:ext cx="4006850" cy="45862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47340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1182216" y="2849073"/>
            <a:ext cx="6779570" cy="1214469"/>
          </a:xfrm>
          <a:prstGeom prst="rect">
            <a:avLst/>
          </a:prstGeom>
          <a:solidFill>
            <a:srgbClr val="006B8B"/>
          </a:solidFill>
        </p:spPr>
        <p:txBody>
          <a:bodyPr vert="horz" lIns="315612" tIns="315612" rIns="315612" bIns="315612" anchor="ctr" anchorCtr="0">
            <a:spAutoFit/>
          </a:bodyPr>
          <a:lstStyle>
            <a:lvl1pPr marL="0" indent="0" algn="l">
              <a:lnSpc>
                <a:spcPts val="1480"/>
              </a:lnSpc>
              <a:buNone/>
              <a:defRPr baseline="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it-IT"/>
              <a:t>Cover and title chart. Font is Arial bold, 32pt, paragraph line spacing is 32pt, left alignment, colour is white. </a:t>
            </a:r>
            <a:br>
              <a:rPr lang="it-IT"/>
            </a:br>
            <a:r>
              <a:rPr lang="it-IT"/>
              <a:t>Please center the box vertically and horizontally after editing.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1" hasCustomPrompt="1"/>
          </p:nvPr>
        </p:nvSpPr>
        <p:spPr>
          <a:xfrm>
            <a:off x="1182216" y="5916540"/>
            <a:ext cx="6779570" cy="20518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r">
              <a:lnSpc>
                <a:spcPts val="822"/>
              </a:lnSpc>
              <a:buNone/>
              <a:defRPr sz="844" b="0">
                <a:solidFill>
                  <a:srgbClr val="006B8B"/>
                </a:solidFill>
                <a:latin typeface="Arial"/>
                <a:cs typeface="Arial"/>
              </a:defRPr>
            </a:lvl1pPr>
            <a:lvl2pPr>
              <a:defRPr sz="844"/>
            </a:lvl2pPr>
            <a:lvl3pPr>
              <a:defRPr sz="844"/>
            </a:lvl3pPr>
            <a:lvl4pPr>
              <a:defRPr sz="844"/>
            </a:lvl4pPr>
            <a:lvl5pPr>
              <a:defRPr sz="844"/>
            </a:lvl5pPr>
          </a:lstStyle>
          <a:p>
            <a:pPr lvl="0"/>
            <a:r>
              <a:rPr lang="it-IT"/>
              <a:t>Presenters Name Surname</a:t>
            </a:r>
            <a:br>
              <a:rPr lang="it-IT"/>
            </a:br>
            <a:r>
              <a:rPr lang="it-IT"/>
              <a:t>dd.mm.yyyy • Place</a:t>
            </a:r>
          </a:p>
        </p:txBody>
      </p:sp>
    </p:spTree>
    <p:extLst>
      <p:ext uri="{BB962C8B-B14F-4D97-AF65-F5344CB8AC3E}">
        <p14:creationId xmlns:p14="http://schemas.microsoft.com/office/powerpoint/2010/main" val="2930257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7910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49250" y="6365830"/>
            <a:ext cx="450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CFCE6D74-CA2E-4CCD-AE29-3FB486EFEC0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4768" y="151639"/>
            <a:ext cx="6867058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464770" y="1229457"/>
            <a:ext cx="824285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418900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9250" y="6365830"/>
            <a:ext cx="450328" cy="365125"/>
          </a:xfrm>
          <a:prstGeom prst="rect">
            <a:avLst/>
          </a:prstGeom>
        </p:spPr>
        <p:txBody>
          <a:bodyPr/>
          <a:lstStyle/>
          <a:p>
            <a:fld id="{CFCE6D74-CA2E-4CCD-AE29-3FB486EFEC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5141" y="1279525"/>
            <a:ext cx="4103687" cy="4576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757739" y="1279525"/>
            <a:ext cx="4006850" cy="45862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48075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501CC-4994-E046-B0F5-E732A4B5B84D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1CED7-6077-CF4C-9722-EC7BD23CC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07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1182216" y="2849073"/>
            <a:ext cx="6779570" cy="1214469"/>
          </a:xfrm>
          <a:prstGeom prst="rect">
            <a:avLst/>
          </a:prstGeom>
          <a:solidFill>
            <a:srgbClr val="006B8B"/>
          </a:solidFill>
        </p:spPr>
        <p:txBody>
          <a:bodyPr vert="horz" lIns="315612" tIns="315612" rIns="315612" bIns="315612" anchor="ctr" anchorCtr="0">
            <a:spAutoFit/>
          </a:bodyPr>
          <a:lstStyle>
            <a:lvl1pPr marL="0" indent="0" algn="l">
              <a:lnSpc>
                <a:spcPts val="1480"/>
              </a:lnSpc>
              <a:buNone/>
              <a:defRPr baseline="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it-IT"/>
              <a:t>Cover and title chart. Font is Arial bold, 32pt, paragraph line spacing is 32pt, left alignment, colour is white. </a:t>
            </a:r>
            <a:br>
              <a:rPr lang="it-IT"/>
            </a:br>
            <a:r>
              <a:rPr lang="it-IT"/>
              <a:t>Please center the box vertically and horizontally after editing.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1" hasCustomPrompt="1"/>
          </p:nvPr>
        </p:nvSpPr>
        <p:spPr>
          <a:xfrm>
            <a:off x="1182216" y="5916540"/>
            <a:ext cx="6779570" cy="20518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r">
              <a:lnSpc>
                <a:spcPts val="822"/>
              </a:lnSpc>
              <a:buNone/>
              <a:defRPr sz="844" b="0">
                <a:solidFill>
                  <a:srgbClr val="006B8B"/>
                </a:solidFill>
                <a:latin typeface="Arial"/>
                <a:cs typeface="Arial"/>
              </a:defRPr>
            </a:lvl1pPr>
            <a:lvl2pPr>
              <a:defRPr sz="844"/>
            </a:lvl2pPr>
            <a:lvl3pPr>
              <a:defRPr sz="844"/>
            </a:lvl3pPr>
            <a:lvl4pPr>
              <a:defRPr sz="844"/>
            </a:lvl4pPr>
            <a:lvl5pPr>
              <a:defRPr sz="844"/>
            </a:lvl5pPr>
          </a:lstStyle>
          <a:p>
            <a:pPr lvl="0"/>
            <a:r>
              <a:rPr lang="it-IT"/>
              <a:t>Presenters Name Surname</a:t>
            </a:r>
            <a:br>
              <a:rPr lang="it-IT"/>
            </a:br>
            <a:r>
              <a:rPr lang="it-IT"/>
              <a:t>dd.mm.yyyy • Place</a:t>
            </a:r>
          </a:p>
        </p:txBody>
      </p:sp>
    </p:spTree>
    <p:extLst>
      <p:ext uri="{BB962C8B-B14F-4D97-AF65-F5344CB8AC3E}">
        <p14:creationId xmlns:p14="http://schemas.microsoft.com/office/powerpoint/2010/main" val="3463899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7200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49250" y="6365830"/>
            <a:ext cx="450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CFCE6D74-CA2E-4CCD-AE29-3FB486EFEC0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4768" y="151639"/>
            <a:ext cx="6867058" cy="991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464770" y="1229457"/>
            <a:ext cx="824285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1062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49250" y="6365830"/>
            <a:ext cx="450328" cy="365125"/>
          </a:xfrm>
          <a:prstGeom prst="rect">
            <a:avLst/>
          </a:prstGeom>
        </p:spPr>
        <p:txBody>
          <a:bodyPr/>
          <a:lstStyle/>
          <a:p>
            <a:fld id="{CFCE6D74-CA2E-4CCD-AE29-3FB486EFEC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5141" y="1279525"/>
            <a:ext cx="4103687" cy="4576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757739" y="1279525"/>
            <a:ext cx="4006850" cy="45862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519633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1182216" y="2849073"/>
            <a:ext cx="6779570" cy="1214469"/>
          </a:xfrm>
          <a:prstGeom prst="rect">
            <a:avLst/>
          </a:prstGeom>
          <a:solidFill>
            <a:srgbClr val="006B8B"/>
          </a:solidFill>
        </p:spPr>
        <p:txBody>
          <a:bodyPr vert="horz" lIns="315612" tIns="315612" rIns="315612" bIns="315612" anchor="ctr" anchorCtr="0">
            <a:spAutoFit/>
          </a:bodyPr>
          <a:lstStyle>
            <a:lvl1pPr marL="0" indent="0" algn="l">
              <a:lnSpc>
                <a:spcPts val="1480"/>
              </a:lnSpc>
              <a:buNone/>
              <a:defRPr baseline="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it-IT"/>
              <a:t>Cover and title chart. Font is Arial bold, 32pt, paragraph line spacing is 32pt, left alignment, colour is white. </a:t>
            </a:r>
            <a:br>
              <a:rPr lang="it-IT"/>
            </a:br>
            <a:r>
              <a:rPr lang="it-IT"/>
              <a:t>Please center the box vertically and horizontally after editing.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1" hasCustomPrompt="1"/>
          </p:nvPr>
        </p:nvSpPr>
        <p:spPr>
          <a:xfrm>
            <a:off x="1182216" y="5916540"/>
            <a:ext cx="6779570" cy="20518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algn="r">
              <a:lnSpc>
                <a:spcPts val="822"/>
              </a:lnSpc>
              <a:buNone/>
              <a:defRPr sz="844" b="0">
                <a:solidFill>
                  <a:srgbClr val="006B8B"/>
                </a:solidFill>
                <a:latin typeface="Arial"/>
                <a:cs typeface="Arial"/>
              </a:defRPr>
            </a:lvl1pPr>
            <a:lvl2pPr>
              <a:defRPr sz="844"/>
            </a:lvl2pPr>
            <a:lvl3pPr>
              <a:defRPr sz="844"/>
            </a:lvl3pPr>
            <a:lvl4pPr>
              <a:defRPr sz="844"/>
            </a:lvl4pPr>
            <a:lvl5pPr>
              <a:defRPr sz="844"/>
            </a:lvl5pPr>
          </a:lstStyle>
          <a:p>
            <a:pPr lvl="0"/>
            <a:r>
              <a:rPr lang="it-IT"/>
              <a:t>Presenters Name Surname</a:t>
            </a:r>
            <a:br>
              <a:rPr lang="it-IT"/>
            </a:br>
            <a:r>
              <a:rPr lang="it-IT"/>
              <a:t>dd.mm.yyyy • Place</a:t>
            </a:r>
          </a:p>
        </p:txBody>
      </p:sp>
    </p:spTree>
    <p:extLst>
      <p:ext uri="{BB962C8B-B14F-4D97-AF65-F5344CB8AC3E}">
        <p14:creationId xmlns:p14="http://schemas.microsoft.com/office/powerpoint/2010/main" val="32448310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horizont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19488" y="5087424"/>
            <a:ext cx="4159250" cy="39073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Presentation Subtitle goes here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19102" y="5519739"/>
            <a:ext cx="5277213" cy="596900"/>
          </a:xfrm>
        </p:spPr>
        <p:txBody>
          <a:bodyPr>
            <a:normAutofit/>
          </a:bodyPr>
          <a:lstStyle>
            <a:lvl1pPr>
              <a:defRPr sz="975" b="0" i="0" baseline="0"/>
            </a:lvl1pPr>
          </a:lstStyle>
          <a:p>
            <a:pPr lvl="0"/>
            <a:r>
              <a:rPr lang="en-US"/>
              <a:t>Presenter Title | Legal Entity | 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9049" y="3402345"/>
            <a:ext cx="7417955" cy="1251003"/>
          </a:xfrm>
        </p:spPr>
        <p:txBody>
          <a:bodyPr anchor="ctr">
            <a:normAutofit/>
          </a:bodyPr>
          <a:lstStyle>
            <a:lvl1pPr>
              <a:defRPr sz="22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7521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PC_powerpointscreen_mouse2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t="2835" b="19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4" t="40828" r="17355" b="30472"/>
          <a:stretch>
            <a:fillRect/>
          </a:stretch>
        </p:blipFill>
        <p:spPr bwMode="auto">
          <a:xfrm>
            <a:off x="7288213" y="6140450"/>
            <a:ext cx="158432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1950" b="0" i="0">
                <a:solidFill>
                  <a:srgbClr val="0F3661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625" b="0" i="0">
                <a:solidFill>
                  <a:srgbClr val="0F3661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1" y="3851277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rgbClr val="0F366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1702792"/>
      </p:ext>
    </p:extLst>
  </p:cSld>
  <p:clrMapOvr>
    <a:masterClrMapping/>
  </p:clrMapOvr>
  <p:transition>
    <p:cut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PC_powerpointscreen_mouse2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t="2835" b="1927"/>
          <a:stretch>
            <a:fillRect/>
          </a:stretch>
        </p:blipFill>
        <p:spPr bwMode="auto">
          <a:xfrm>
            <a:off x="1187450" y="808038"/>
            <a:ext cx="7956550" cy="596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4" t="40828" r="17355" b="30472"/>
          <a:stretch>
            <a:fillRect/>
          </a:stretch>
        </p:blipFill>
        <p:spPr bwMode="auto">
          <a:xfrm>
            <a:off x="7288213" y="6140450"/>
            <a:ext cx="158432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1950" b="0" i="0">
                <a:solidFill>
                  <a:srgbClr val="0F3661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/>
        </p:spPr>
        <p:txBody>
          <a:bodyPr/>
          <a:lstStyle>
            <a:lvl1pPr>
              <a:defRPr sz="2625" b="0" i="0">
                <a:solidFill>
                  <a:srgbClr val="0F3661"/>
                </a:solidFill>
                <a:effectLst/>
                <a:latin typeface="HelveticaNeueLT Pro 45 Lt"/>
                <a:cs typeface="HelveticaNeueLT Pro 45 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1" y="3851277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rgbClr val="0F366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6579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MBL_EBI_DNA_dark2.png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4" t="40828" r="17355" b="30472"/>
          <a:stretch>
            <a:fillRect/>
          </a:stretch>
        </p:blipFill>
        <p:spPr bwMode="auto">
          <a:xfrm>
            <a:off x="7288213" y="6245225"/>
            <a:ext cx="158432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924024"/>
            <a:ext cx="6400800" cy="610284"/>
          </a:xfrm>
        </p:spPr>
        <p:txBody>
          <a:bodyPr/>
          <a:lstStyle>
            <a:lvl1pPr marL="0" indent="0">
              <a:buFontTx/>
              <a:buNone/>
              <a:defRPr sz="1950" b="0" i="0">
                <a:solidFill>
                  <a:srgbClr val="0F3661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625" b="0" i="0">
                <a:solidFill>
                  <a:schemeClr val="tx2">
                    <a:lumMod val="90000"/>
                    <a:lumOff val="10000"/>
                  </a:schemeClr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1" y="3851277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rgbClr val="0F366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0916772"/>
      </p:ext>
    </p:extLst>
  </p:cSld>
  <p:clrMapOvr>
    <a:masterClrMapping/>
  </p:clrMapOvr>
  <p:transition>
    <p:cut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owerpont-slide-title_cell_dark4.png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146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4" t="40828" r="17355" b="30472"/>
          <a:stretch>
            <a:fillRect/>
          </a:stretch>
        </p:blipFill>
        <p:spPr bwMode="auto">
          <a:xfrm>
            <a:off x="7288213" y="6140450"/>
            <a:ext cx="158432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2554" y="1797029"/>
            <a:ext cx="6400800" cy="610284"/>
          </a:xfrm>
        </p:spPr>
        <p:txBody>
          <a:bodyPr/>
          <a:lstStyle>
            <a:lvl1pPr marL="0" indent="0">
              <a:buFontTx/>
              <a:buNone/>
              <a:defRPr sz="1950" b="0" i="0">
                <a:solidFill>
                  <a:srgbClr val="0F3661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1" y="1040419"/>
            <a:ext cx="7772400" cy="6857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625" b="0" i="0">
                <a:solidFill>
                  <a:srgbClr val="0F3661"/>
                </a:solidFill>
                <a:latin typeface="HelveticaNeueLT Pro 45 Lt"/>
                <a:cs typeface="HelveticaNeueLT Pro 45 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1" y="3851277"/>
            <a:ext cx="4487863" cy="614363"/>
          </a:xfrm>
        </p:spPr>
        <p:txBody>
          <a:bodyPr/>
          <a:lstStyle>
            <a:lvl1pPr marL="0" indent="0">
              <a:buNone/>
              <a:defRPr b="0" i="0">
                <a:solidFill>
                  <a:srgbClr val="0F3661"/>
                </a:solidFill>
                <a:latin typeface="HelveticaNeueLT Pro 35 Th"/>
                <a:cs typeface="HelveticaNeueLT Pro 35 Th"/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253758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7CF2F-FEBF-9946-BE82-7C512E915825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54DC9-F2B7-6D49-94C7-75E2B19C7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00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F366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66657"/>
      </p:ext>
    </p:extLst>
  </p:cSld>
  <p:clrMapOvr>
    <a:masterClrMapping/>
  </p:clrMapOvr>
  <p:transition>
    <p:cut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F366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3"/>
              </a:buClr>
              <a:defRPr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50248"/>
      </p:ext>
    </p:extLst>
  </p:cSld>
  <p:clrMapOvr>
    <a:masterClrMapping/>
  </p:clrMapOvr>
  <p:transition>
    <p:cut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F366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3898900" cy="4351338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6300" y="1219200"/>
            <a:ext cx="4000500" cy="4351338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258148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63A12-A4FF-2443-A1D5-BAB74A16C7E9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9E07F-D2D1-914E-810D-2A4064F1A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8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7795F-2D09-EB46-9EBF-31B43378C08A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21C36-5D8A-A84D-8DF0-D465C0099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4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F7D8E-52D6-1745-A4AE-A725C1FBB031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4FADA-2CA6-4E48-B1B1-356284321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6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233FA-6071-5E40-BFEA-DDF8E8258FE7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2F95F-94FD-F54D-A760-7B9E1E61C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4CF20-E509-9D4F-977D-CAA9D8E0B147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70648-C9B1-3A4D-B6D0-09BCB1669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9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gif"/><Relationship Id="rId5" Type="http://schemas.openxmlformats.org/officeDocument/2006/relationships/theme" Target="../theme/theme3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gif"/><Relationship Id="rId5" Type="http://schemas.openxmlformats.org/officeDocument/2006/relationships/theme" Target="../theme/theme4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5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837A5EF-F816-1849-BCFD-3085527CBE6F}" type="datetimeFigureOut">
              <a:rPr lang="en-US"/>
              <a:pPr>
                <a:defRPr/>
              </a:pPr>
              <a:t>12/8/2021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FE0127D-FB06-7149-8E3B-25154A7F4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3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0975"/>
            <a:ext cx="78247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304800" y="1143000"/>
            <a:ext cx="8534400" cy="0"/>
          </a:xfrm>
          <a:prstGeom prst="line">
            <a:avLst/>
          </a:prstGeom>
          <a:noFill/>
          <a:ln w="22225">
            <a:solidFill>
              <a:srgbClr val="91695F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 wrap="none" lIns="91430" tIns="45715" rIns="91430" bIns="45715" anchor="ctr"/>
          <a:lstStyle/>
          <a:p>
            <a:pPr eaLnBrk="0" hangingPunct="0">
              <a:defRPr/>
            </a:pPr>
            <a:endParaRPr lang="en-US" b="0">
              <a:solidFill>
                <a:srgbClr val="000000"/>
              </a:solidFill>
              <a:latin typeface="Verdana" charset="0"/>
              <a:ea typeface="MS PGothic" charset="0"/>
              <a:cs typeface="MS PGothic" charset="0"/>
            </a:endParaRPr>
          </a:p>
        </p:txBody>
      </p:sp>
      <p:pic>
        <p:nvPicPr>
          <p:cNvPr id="239621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38" y="6248400"/>
            <a:ext cx="19859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13"/>
          <p:cNvSpPr txBox="1">
            <a:spLocks noChangeArrowheads="1"/>
          </p:cNvSpPr>
          <p:nvPr userDrawn="1"/>
        </p:nvSpPr>
        <p:spPr bwMode="auto">
          <a:xfrm>
            <a:off x="2417763" y="6361113"/>
            <a:ext cx="3663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1430" tIns="45715" rIns="91430" bIns="45715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GB" sz="1600" smtClean="0">
                <a:solidFill>
                  <a:srgbClr val="984807"/>
                </a:solidFill>
              </a:rPr>
              <a:t>www.mousephenotype.org</a:t>
            </a:r>
          </a:p>
        </p:txBody>
      </p:sp>
      <p:sp>
        <p:nvSpPr>
          <p:cNvPr id="36871" name="Line 4"/>
          <p:cNvSpPr>
            <a:spLocks noChangeShapeType="1"/>
          </p:cNvSpPr>
          <p:nvPr userDrawn="1"/>
        </p:nvSpPr>
        <p:spPr bwMode="auto">
          <a:xfrm>
            <a:off x="304800" y="6100763"/>
            <a:ext cx="8534400" cy="0"/>
          </a:xfrm>
          <a:prstGeom prst="line">
            <a:avLst/>
          </a:prstGeom>
          <a:noFill/>
          <a:ln w="22225">
            <a:solidFill>
              <a:srgbClr val="91695F"/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 wrap="none" lIns="91430" tIns="45715" rIns="91430" bIns="45715" anchor="ctr"/>
          <a:lstStyle/>
          <a:p>
            <a:pPr eaLnBrk="0" hangingPunct="0">
              <a:defRPr/>
            </a:pPr>
            <a:endParaRPr lang="en-US" b="0">
              <a:solidFill>
                <a:srgbClr val="000000"/>
              </a:solidFill>
              <a:latin typeface="Verdana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96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98480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84807"/>
          </a:solidFill>
          <a:latin typeface="Verdana" panose="020B060403050404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84807"/>
          </a:solidFill>
          <a:latin typeface="Verdana" panose="020B060403050404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84807"/>
          </a:solidFill>
          <a:latin typeface="Verdana" panose="020B060403050404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84807"/>
          </a:solidFill>
          <a:latin typeface="Verdana" panose="020B0604030504040204" pitchFamily="34" charset="0"/>
          <a:ea typeface="ＭＳ Ｐゴシック" panose="020B0600070205080204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84807"/>
          </a:solidFill>
          <a:latin typeface="Verdana" panose="020B0604030504040204" pitchFamily="34" charset="0"/>
          <a:ea typeface="ＭＳ Ｐゴシック" panose="020B0600070205080204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84807"/>
          </a:solidFill>
          <a:latin typeface="Verdana" panose="020B0604030504040204" pitchFamily="34" charset="0"/>
          <a:ea typeface="ＭＳ Ｐゴシック" panose="020B0600070205080204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84807"/>
          </a:solidFill>
          <a:latin typeface="Verdana" panose="020B0604030504040204" pitchFamily="34" charset="0"/>
          <a:ea typeface="ＭＳ Ｐゴシック" panose="020B0600070205080204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84807"/>
          </a:solidFill>
          <a:latin typeface="Verdana" panose="020B0604030504040204" pitchFamily="34" charset="0"/>
          <a:ea typeface="ＭＳ Ｐゴシック" panose="020B0600070205080204" pitchFamily="34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984807"/>
        </a:buClr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984807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60513" indent="-227013" algn="l" rtl="0" eaLnBrk="0" fontAlgn="base" hangingPunct="0">
        <a:spcBef>
          <a:spcPct val="20000"/>
        </a:spcBef>
        <a:spcAft>
          <a:spcPct val="0"/>
        </a:spcAft>
        <a:buClr>
          <a:srgbClr val="984807"/>
        </a:buClr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79613" indent="-227013" algn="l" rtl="0" eaLnBrk="0" fontAlgn="base" hangingPunct="0">
        <a:spcBef>
          <a:spcPct val="20000"/>
        </a:spcBef>
        <a:spcAft>
          <a:spcPct val="0"/>
        </a:spcAft>
        <a:buClr>
          <a:srgbClr val="984807"/>
        </a:buClr>
        <a:buChar char="»"/>
        <a:defRPr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769" y="151639"/>
            <a:ext cx="8242859" cy="99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770" y="1229457"/>
            <a:ext cx="824285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7" name="Bild 1">
            <a:extLst>
              <a:ext uri="{FF2B5EF4-FFF2-40B4-BE49-F238E27FC236}">
                <a16:creationId xmlns:a16="http://schemas.microsoft.com/office/drawing/2014/main" id="{B1D7417A-85AF-C440-9F84-E5536C3D5F2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473" y="4"/>
            <a:ext cx="9255512" cy="6857999"/>
          </a:xfrm>
          <a:prstGeom prst="rect">
            <a:avLst/>
          </a:prstGeom>
        </p:spPr>
      </p:pic>
      <p:pic>
        <p:nvPicPr>
          <p:cNvPr id="8" name="Bild 9">
            <a:extLst>
              <a:ext uri="{FF2B5EF4-FFF2-40B4-BE49-F238E27FC236}">
                <a16:creationId xmlns:a16="http://schemas.microsoft.com/office/drawing/2014/main" id="{2A53721C-D564-DB4E-AA0A-8BDBA70FB28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869" y="248278"/>
            <a:ext cx="984878" cy="836479"/>
          </a:xfrm>
          <a:prstGeom prst="rect">
            <a:avLst/>
          </a:prstGeom>
        </p:spPr>
      </p:pic>
      <p:pic>
        <p:nvPicPr>
          <p:cNvPr id="9" name="Bild 10" descr="EU_flag.png">
            <a:extLst>
              <a:ext uri="{FF2B5EF4-FFF2-40B4-BE49-F238E27FC236}">
                <a16:creationId xmlns:a16="http://schemas.microsoft.com/office/drawing/2014/main" id="{D67B5626-7EB6-DF42-93E4-A440C24A96A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94" y="6308970"/>
            <a:ext cx="388858" cy="310636"/>
          </a:xfrm>
          <a:prstGeom prst="rect">
            <a:avLst/>
          </a:prstGeom>
        </p:spPr>
      </p:pic>
      <p:pic>
        <p:nvPicPr>
          <p:cNvPr id="11" name="Bild 15" descr="efpia_logo.png">
            <a:extLst>
              <a:ext uri="{FF2B5EF4-FFF2-40B4-BE49-F238E27FC236}">
                <a16:creationId xmlns:a16="http://schemas.microsoft.com/office/drawing/2014/main" id="{C94AA277-6075-0D4F-8919-37BEAED3015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15" y="6323328"/>
            <a:ext cx="408099" cy="284501"/>
          </a:xfrm>
          <a:prstGeom prst="rect">
            <a:avLst/>
          </a:prstGeom>
        </p:spPr>
      </p:pic>
      <p:pic>
        <p:nvPicPr>
          <p:cNvPr id="12" name="Bild 17" descr="IMI_logo_vertical.png">
            <a:extLst>
              <a:ext uri="{FF2B5EF4-FFF2-40B4-BE49-F238E27FC236}">
                <a16:creationId xmlns:a16="http://schemas.microsoft.com/office/drawing/2014/main" id="{C4297447-6E67-E64D-A97A-75BE7A930A1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40" y="6330945"/>
            <a:ext cx="403792" cy="288663"/>
          </a:xfrm>
          <a:prstGeom prst="rect">
            <a:avLst/>
          </a:prstGeom>
        </p:spPr>
      </p:pic>
      <p:sp>
        <p:nvSpPr>
          <p:cNvPr id="13" name="Textfeld 3">
            <a:extLst>
              <a:ext uri="{FF2B5EF4-FFF2-40B4-BE49-F238E27FC236}">
                <a16:creationId xmlns:a16="http://schemas.microsoft.com/office/drawing/2014/main" id="{CA501A10-B909-3E4F-B5C0-ED9B36D58C3C}"/>
              </a:ext>
            </a:extLst>
          </p:cNvPr>
          <p:cNvSpPr txBox="1"/>
          <p:nvPr userDrawn="1"/>
        </p:nvSpPr>
        <p:spPr>
          <a:xfrm>
            <a:off x="2794002" y="6353788"/>
            <a:ext cx="5846000" cy="2598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257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563">
                <a:solidFill>
                  <a:schemeClr val="tx1"/>
                </a:solidFill>
              </a:rPr>
              <a:t>This </a:t>
            </a:r>
            <a:r>
              <a:rPr lang="de-DE" sz="563" err="1">
                <a:solidFill>
                  <a:schemeClr val="tx1"/>
                </a:solidFill>
              </a:rPr>
              <a:t>project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has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received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funding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from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the</a:t>
            </a:r>
            <a:r>
              <a:rPr lang="de-DE" sz="563">
                <a:solidFill>
                  <a:schemeClr val="tx1"/>
                </a:solidFill>
              </a:rPr>
              <a:t> Innovative </a:t>
            </a:r>
            <a:r>
              <a:rPr lang="de-DE" sz="563" err="1">
                <a:solidFill>
                  <a:schemeClr val="tx1"/>
                </a:solidFill>
              </a:rPr>
              <a:t>Medicines</a:t>
            </a:r>
            <a:r>
              <a:rPr lang="de-DE" sz="563">
                <a:solidFill>
                  <a:schemeClr val="tx1"/>
                </a:solidFill>
              </a:rPr>
              <a:t> Initiative 2 Joint</a:t>
            </a:r>
            <a:r>
              <a:rPr lang="de-DE" sz="563" baseline="0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Undertaking</a:t>
            </a:r>
            <a:r>
              <a:rPr lang="de-DE" sz="563" baseline="0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under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grant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agreement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No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uk-UA" sz="563">
                <a:solidFill>
                  <a:schemeClr val="tx1"/>
                </a:solidFill>
              </a:rPr>
              <a:t>777364</a:t>
            </a:r>
            <a:r>
              <a:rPr lang="de-DE" sz="563">
                <a:solidFill>
                  <a:schemeClr val="tx1"/>
                </a:solidFill>
              </a:rPr>
              <a:t>. This Joint </a:t>
            </a:r>
            <a:r>
              <a:rPr lang="de-DE" sz="563" err="1">
                <a:solidFill>
                  <a:schemeClr val="tx1"/>
                </a:solidFill>
              </a:rPr>
              <a:t>Undertaking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receives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support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from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the</a:t>
            </a:r>
            <a:r>
              <a:rPr lang="de-DE" sz="563">
                <a:solidFill>
                  <a:schemeClr val="tx1"/>
                </a:solidFill>
              </a:rPr>
              <a:t> European </a:t>
            </a:r>
            <a:r>
              <a:rPr lang="de-DE" sz="563" err="1">
                <a:solidFill>
                  <a:schemeClr val="tx1"/>
                </a:solidFill>
              </a:rPr>
              <a:t>Union’s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Horizon</a:t>
            </a:r>
            <a:r>
              <a:rPr lang="de-DE" sz="563">
                <a:solidFill>
                  <a:schemeClr val="tx1"/>
                </a:solidFill>
              </a:rPr>
              <a:t> 2020 </a:t>
            </a:r>
            <a:r>
              <a:rPr lang="de-DE" sz="563" err="1">
                <a:solidFill>
                  <a:schemeClr val="tx1"/>
                </a:solidFill>
              </a:rPr>
              <a:t>research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and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innovation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programme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and</a:t>
            </a:r>
            <a:r>
              <a:rPr lang="de-DE" sz="563">
                <a:solidFill>
                  <a:schemeClr val="tx1"/>
                </a:solidFill>
              </a:rPr>
              <a:t> EFPIA.</a:t>
            </a:r>
          </a:p>
          <a:p>
            <a:endParaRPr lang="de-DE" sz="56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8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</p:sldLayoutIdLst>
  <p:hf hdr="0" ftr="0" dt="0"/>
  <p:txStyles>
    <p:titleStyle>
      <a:lvl1pPr algn="l" defTabSz="257175" rtl="0" eaLnBrk="1" latinLnBrk="0" hangingPunct="1">
        <a:spcBef>
          <a:spcPct val="0"/>
        </a:spcBef>
        <a:buNone/>
        <a:defRPr sz="1575" b="1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92881" indent="-192881" algn="l" defTabSz="257175" rtl="0" eaLnBrk="1" latinLnBrk="0" hangingPunct="1">
        <a:spcBef>
          <a:spcPct val="20000"/>
        </a:spcBef>
        <a:buFont typeface="Wingdings" charset="2"/>
        <a:buChar char="§"/>
        <a:defRPr sz="1125" kern="1200">
          <a:solidFill>
            <a:srgbClr val="000000"/>
          </a:solidFill>
          <a:latin typeface="+mj-lt"/>
          <a:ea typeface="+mn-ea"/>
          <a:cs typeface="Verdana"/>
        </a:defRPr>
      </a:lvl1pPr>
      <a:lvl2pPr marL="417910" indent="-160735" algn="l" defTabSz="257175" rtl="0" eaLnBrk="1" latinLnBrk="0" hangingPunct="1">
        <a:spcBef>
          <a:spcPct val="20000"/>
        </a:spcBef>
        <a:buFont typeface="Arial"/>
        <a:buChar char="–"/>
        <a:defRPr sz="956" kern="1200">
          <a:solidFill>
            <a:srgbClr val="000000"/>
          </a:solidFill>
          <a:latin typeface="+mj-lt"/>
          <a:ea typeface="+mn-ea"/>
          <a:cs typeface="Verdana"/>
        </a:defRPr>
      </a:lvl2pPr>
      <a:lvl3pPr marL="642938" indent="-128588" algn="l" defTabSz="257175" rtl="0" eaLnBrk="1" latinLnBrk="0" hangingPunct="1">
        <a:spcBef>
          <a:spcPct val="20000"/>
        </a:spcBef>
        <a:buFont typeface="Wingdings" charset="2"/>
        <a:buChar char="§"/>
        <a:defRPr sz="788" kern="1200">
          <a:solidFill>
            <a:srgbClr val="000000"/>
          </a:solidFill>
          <a:latin typeface="+mj-lt"/>
          <a:ea typeface="+mn-ea"/>
          <a:cs typeface="Verdana"/>
        </a:defRPr>
      </a:lvl3pPr>
      <a:lvl4pPr marL="900113" indent="-128588" algn="l" defTabSz="257175" rtl="0" eaLnBrk="1" latinLnBrk="0" hangingPunct="1">
        <a:spcBef>
          <a:spcPct val="20000"/>
        </a:spcBef>
        <a:buFont typeface="Arial"/>
        <a:buChar char="–"/>
        <a:defRPr sz="675" kern="1200">
          <a:solidFill>
            <a:srgbClr val="000000"/>
          </a:solidFill>
          <a:latin typeface="+mj-lt"/>
          <a:ea typeface="+mn-ea"/>
          <a:cs typeface="Verdana"/>
        </a:defRPr>
      </a:lvl4pPr>
      <a:lvl5pPr marL="1157288" indent="-128588" algn="l" defTabSz="257175" rtl="0" eaLnBrk="1" latinLnBrk="0" hangingPunct="1">
        <a:spcBef>
          <a:spcPct val="20000"/>
        </a:spcBef>
        <a:buFont typeface="Arial"/>
        <a:buChar char="»"/>
        <a:defRPr sz="1125" kern="1200">
          <a:solidFill>
            <a:schemeClr val="tx1"/>
          </a:solidFill>
          <a:latin typeface="Verdana"/>
          <a:ea typeface="+mn-ea"/>
          <a:cs typeface="Verdana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769" y="151639"/>
            <a:ext cx="8242859" cy="99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770" y="1229457"/>
            <a:ext cx="824285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7" name="Bild 1">
            <a:extLst>
              <a:ext uri="{FF2B5EF4-FFF2-40B4-BE49-F238E27FC236}">
                <a16:creationId xmlns:a16="http://schemas.microsoft.com/office/drawing/2014/main" id="{B1D7417A-85AF-C440-9F84-E5536C3D5F2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473" y="4"/>
            <a:ext cx="9255512" cy="6857999"/>
          </a:xfrm>
          <a:prstGeom prst="rect">
            <a:avLst/>
          </a:prstGeom>
        </p:spPr>
      </p:pic>
      <p:pic>
        <p:nvPicPr>
          <p:cNvPr id="8" name="Bild 9">
            <a:extLst>
              <a:ext uri="{FF2B5EF4-FFF2-40B4-BE49-F238E27FC236}">
                <a16:creationId xmlns:a16="http://schemas.microsoft.com/office/drawing/2014/main" id="{2A53721C-D564-DB4E-AA0A-8BDBA70FB28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869" y="248278"/>
            <a:ext cx="984878" cy="836479"/>
          </a:xfrm>
          <a:prstGeom prst="rect">
            <a:avLst/>
          </a:prstGeom>
        </p:spPr>
      </p:pic>
      <p:pic>
        <p:nvPicPr>
          <p:cNvPr id="9" name="Bild 10" descr="EU_flag.png">
            <a:extLst>
              <a:ext uri="{FF2B5EF4-FFF2-40B4-BE49-F238E27FC236}">
                <a16:creationId xmlns:a16="http://schemas.microsoft.com/office/drawing/2014/main" id="{D67B5626-7EB6-DF42-93E4-A440C24A96A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94" y="6308970"/>
            <a:ext cx="388858" cy="310636"/>
          </a:xfrm>
          <a:prstGeom prst="rect">
            <a:avLst/>
          </a:prstGeom>
        </p:spPr>
      </p:pic>
      <p:pic>
        <p:nvPicPr>
          <p:cNvPr id="11" name="Bild 15" descr="efpia_logo.png">
            <a:extLst>
              <a:ext uri="{FF2B5EF4-FFF2-40B4-BE49-F238E27FC236}">
                <a16:creationId xmlns:a16="http://schemas.microsoft.com/office/drawing/2014/main" id="{C94AA277-6075-0D4F-8919-37BEAED3015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15" y="6323328"/>
            <a:ext cx="408099" cy="284501"/>
          </a:xfrm>
          <a:prstGeom prst="rect">
            <a:avLst/>
          </a:prstGeom>
        </p:spPr>
      </p:pic>
      <p:pic>
        <p:nvPicPr>
          <p:cNvPr id="12" name="Bild 17" descr="IMI_logo_vertical.png">
            <a:extLst>
              <a:ext uri="{FF2B5EF4-FFF2-40B4-BE49-F238E27FC236}">
                <a16:creationId xmlns:a16="http://schemas.microsoft.com/office/drawing/2014/main" id="{C4297447-6E67-E64D-A97A-75BE7A930A1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40" y="6330945"/>
            <a:ext cx="403792" cy="288663"/>
          </a:xfrm>
          <a:prstGeom prst="rect">
            <a:avLst/>
          </a:prstGeom>
        </p:spPr>
      </p:pic>
      <p:sp>
        <p:nvSpPr>
          <p:cNvPr id="13" name="Textfeld 3">
            <a:extLst>
              <a:ext uri="{FF2B5EF4-FFF2-40B4-BE49-F238E27FC236}">
                <a16:creationId xmlns:a16="http://schemas.microsoft.com/office/drawing/2014/main" id="{CA501A10-B909-3E4F-B5C0-ED9B36D58C3C}"/>
              </a:ext>
            </a:extLst>
          </p:cNvPr>
          <p:cNvSpPr txBox="1"/>
          <p:nvPr userDrawn="1"/>
        </p:nvSpPr>
        <p:spPr>
          <a:xfrm>
            <a:off x="2794002" y="6353788"/>
            <a:ext cx="5846000" cy="2598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257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563">
                <a:solidFill>
                  <a:schemeClr val="tx1"/>
                </a:solidFill>
              </a:rPr>
              <a:t>This </a:t>
            </a:r>
            <a:r>
              <a:rPr lang="de-DE" sz="563" err="1">
                <a:solidFill>
                  <a:schemeClr val="tx1"/>
                </a:solidFill>
              </a:rPr>
              <a:t>project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has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received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funding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from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the</a:t>
            </a:r>
            <a:r>
              <a:rPr lang="de-DE" sz="563">
                <a:solidFill>
                  <a:schemeClr val="tx1"/>
                </a:solidFill>
              </a:rPr>
              <a:t> Innovative </a:t>
            </a:r>
            <a:r>
              <a:rPr lang="de-DE" sz="563" err="1">
                <a:solidFill>
                  <a:schemeClr val="tx1"/>
                </a:solidFill>
              </a:rPr>
              <a:t>Medicines</a:t>
            </a:r>
            <a:r>
              <a:rPr lang="de-DE" sz="563">
                <a:solidFill>
                  <a:schemeClr val="tx1"/>
                </a:solidFill>
              </a:rPr>
              <a:t> Initiative 2 Joint</a:t>
            </a:r>
            <a:r>
              <a:rPr lang="de-DE" sz="563" baseline="0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Undertaking</a:t>
            </a:r>
            <a:r>
              <a:rPr lang="de-DE" sz="563" baseline="0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under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grant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agreement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No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uk-UA" sz="563">
                <a:solidFill>
                  <a:schemeClr val="tx1"/>
                </a:solidFill>
              </a:rPr>
              <a:t>777364</a:t>
            </a:r>
            <a:r>
              <a:rPr lang="de-DE" sz="563">
                <a:solidFill>
                  <a:schemeClr val="tx1"/>
                </a:solidFill>
              </a:rPr>
              <a:t>. This Joint </a:t>
            </a:r>
            <a:r>
              <a:rPr lang="de-DE" sz="563" err="1">
                <a:solidFill>
                  <a:schemeClr val="tx1"/>
                </a:solidFill>
              </a:rPr>
              <a:t>Undertaking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receives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support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from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the</a:t>
            </a:r>
            <a:r>
              <a:rPr lang="de-DE" sz="563">
                <a:solidFill>
                  <a:schemeClr val="tx1"/>
                </a:solidFill>
              </a:rPr>
              <a:t> European </a:t>
            </a:r>
            <a:r>
              <a:rPr lang="de-DE" sz="563" err="1">
                <a:solidFill>
                  <a:schemeClr val="tx1"/>
                </a:solidFill>
              </a:rPr>
              <a:t>Union’s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Horizon</a:t>
            </a:r>
            <a:r>
              <a:rPr lang="de-DE" sz="563">
                <a:solidFill>
                  <a:schemeClr val="tx1"/>
                </a:solidFill>
              </a:rPr>
              <a:t> 2020 </a:t>
            </a:r>
            <a:r>
              <a:rPr lang="de-DE" sz="563" err="1">
                <a:solidFill>
                  <a:schemeClr val="tx1"/>
                </a:solidFill>
              </a:rPr>
              <a:t>research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and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innovation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programme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and</a:t>
            </a:r>
            <a:r>
              <a:rPr lang="de-DE" sz="563">
                <a:solidFill>
                  <a:schemeClr val="tx1"/>
                </a:solidFill>
              </a:rPr>
              <a:t> EFPIA.</a:t>
            </a:r>
          </a:p>
          <a:p>
            <a:endParaRPr lang="de-DE" sz="56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2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</p:sldLayoutIdLst>
  <p:hf hdr="0" ftr="0" dt="0"/>
  <p:txStyles>
    <p:titleStyle>
      <a:lvl1pPr algn="l" defTabSz="257175" rtl="0" eaLnBrk="1" latinLnBrk="0" hangingPunct="1">
        <a:spcBef>
          <a:spcPct val="0"/>
        </a:spcBef>
        <a:buNone/>
        <a:defRPr sz="1575" b="1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92881" indent="-192881" algn="l" defTabSz="257175" rtl="0" eaLnBrk="1" latinLnBrk="0" hangingPunct="1">
        <a:spcBef>
          <a:spcPct val="20000"/>
        </a:spcBef>
        <a:buFont typeface="Wingdings" charset="2"/>
        <a:buChar char="§"/>
        <a:defRPr sz="1125" kern="1200">
          <a:solidFill>
            <a:srgbClr val="000000"/>
          </a:solidFill>
          <a:latin typeface="+mj-lt"/>
          <a:ea typeface="+mn-ea"/>
          <a:cs typeface="Verdana"/>
        </a:defRPr>
      </a:lvl1pPr>
      <a:lvl2pPr marL="417910" indent="-160735" algn="l" defTabSz="257175" rtl="0" eaLnBrk="1" latinLnBrk="0" hangingPunct="1">
        <a:spcBef>
          <a:spcPct val="20000"/>
        </a:spcBef>
        <a:buFont typeface="Arial"/>
        <a:buChar char="–"/>
        <a:defRPr sz="956" kern="1200">
          <a:solidFill>
            <a:srgbClr val="000000"/>
          </a:solidFill>
          <a:latin typeface="+mj-lt"/>
          <a:ea typeface="+mn-ea"/>
          <a:cs typeface="Verdana"/>
        </a:defRPr>
      </a:lvl2pPr>
      <a:lvl3pPr marL="642938" indent="-128588" algn="l" defTabSz="257175" rtl="0" eaLnBrk="1" latinLnBrk="0" hangingPunct="1">
        <a:spcBef>
          <a:spcPct val="20000"/>
        </a:spcBef>
        <a:buFont typeface="Wingdings" charset="2"/>
        <a:buChar char="§"/>
        <a:defRPr sz="788" kern="1200">
          <a:solidFill>
            <a:srgbClr val="000000"/>
          </a:solidFill>
          <a:latin typeface="+mj-lt"/>
          <a:ea typeface="+mn-ea"/>
          <a:cs typeface="Verdana"/>
        </a:defRPr>
      </a:lvl3pPr>
      <a:lvl4pPr marL="900113" indent="-128588" algn="l" defTabSz="257175" rtl="0" eaLnBrk="1" latinLnBrk="0" hangingPunct="1">
        <a:spcBef>
          <a:spcPct val="20000"/>
        </a:spcBef>
        <a:buFont typeface="Arial"/>
        <a:buChar char="–"/>
        <a:defRPr sz="675" kern="1200">
          <a:solidFill>
            <a:srgbClr val="000000"/>
          </a:solidFill>
          <a:latin typeface="+mj-lt"/>
          <a:ea typeface="+mn-ea"/>
          <a:cs typeface="Verdana"/>
        </a:defRPr>
      </a:lvl4pPr>
      <a:lvl5pPr marL="1157288" indent="-128588" algn="l" defTabSz="257175" rtl="0" eaLnBrk="1" latinLnBrk="0" hangingPunct="1">
        <a:spcBef>
          <a:spcPct val="20000"/>
        </a:spcBef>
        <a:buFont typeface="Arial"/>
        <a:buChar char="»"/>
        <a:defRPr sz="1125" kern="1200">
          <a:solidFill>
            <a:schemeClr val="tx1"/>
          </a:solidFill>
          <a:latin typeface="Verdana"/>
          <a:ea typeface="+mn-ea"/>
          <a:cs typeface="Verdana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769" y="151639"/>
            <a:ext cx="8242859" cy="99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770" y="1229457"/>
            <a:ext cx="824285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7" name="Bild 1">
            <a:extLst>
              <a:ext uri="{FF2B5EF4-FFF2-40B4-BE49-F238E27FC236}">
                <a16:creationId xmlns:a16="http://schemas.microsoft.com/office/drawing/2014/main" id="{B1D7417A-85AF-C440-9F84-E5536C3D5F2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473" y="4"/>
            <a:ext cx="9255512" cy="6857999"/>
          </a:xfrm>
          <a:prstGeom prst="rect">
            <a:avLst/>
          </a:prstGeom>
        </p:spPr>
      </p:pic>
      <p:pic>
        <p:nvPicPr>
          <p:cNvPr id="8" name="Bild 9">
            <a:extLst>
              <a:ext uri="{FF2B5EF4-FFF2-40B4-BE49-F238E27FC236}">
                <a16:creationId xmlns:a16="http://schemas.microsoft.com/office/drawing/2014/main" id="{2A53721C-D564-DB4E-AA0A-8BDBA70FB28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869" y="248278"/>
            <a:ext cx="984878" cy="836479"/>
          </a:xfrm>
          <a:prstGeom prst="rect">
            <a:avLst/>
          </a:prstGeom>
        </p:spPr>
      </p:pic>
      <p:pic>
        <p:nvPicPr>
          <p:cNvPr id="9" name="Bild 10" descr="EU_flag.png">
            <a:extLst>
              <a:ext uri="{FF2B5EF4-FFF2-40B4-BE49-F238E27FC236}">
                <a16:creationId xmlns:a16="http://schemas.microsoft.com/office/drawing/2014/main" id="{D67B5626-7EB6-DF42-93E4-A440C24A96A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94" y="6308970"/>
            <a:ext cx="388858" cy="310636"/>
          </a:xfrm>
          <a:prstGeom prst="rect">
            <a:avLst/>
          </a:prstGeom>
        </p:spPr>
      </p:pic>
      <p:pic>
        <p:nvPicPr>
          <p:cNvPr id="11" name="Bild 15" descr="efpia_logo.png">
            <a:extLst>
              <a:ext uri="{FF2B5EF4-FFF2-40B4-BE49-F238E27FC236}">
                <a16:creationId xmlns:a16="http://schemas.microsoft.com/office/drawing/2014/main" id="{C94AA277-6075-0D4F-8919-37BEAED3015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515" y="6323328"/>
            <a:ext cx="408099" cy="284501"/>
          </a:xfrm>
          <a:prstGeom prst="rect">
            <a:avLst/>
          </a:prstGeom>
        </p:spPr>
      </p:pic>
      <p:pic>
        <p:nvPicPr>
          <p:cNvPr id="12" name="Bild 17" descr="IMI_logo_vertical.png">
            <a:extLst>
              <a:ext uri="{FF2B5EF4-FFF2-40B4-BE49-F238E27FC236}">
                <a16:creationId xmlns:a16="http://schemas.microsoft.com/office/drawing/2014/main" id="{C4297447-6E67-E64D-A97A-75BE7A930A1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40" y="6330945"/>
            <a:ext cx="403792" cy="288663"/>
          </a:xfrm>
          <a:prstGeom prst="rect">
            <a:avLst/>
          </a:prstGeom>
        </p:spPr>
      </p:pic>
      <p:sp>
        <p:nvSpPr>
          <p:cNvPr id="13" name="Textfeld 3">
            <a:extLst>
              <a:ext uri="{FF2B5EF4-FFF2-40B4-BE49-F238E27FC236}">
                <a16:creationId xmlns:a16="http://schemas.microsoft.com/office/drawing/2014/main" id="{CA501A10-B909-3E4F-B5C0-ED9B36D58C3C}"/>
              </a:ext>
            </a:extLst>
          </p:cNvPr>
          <p:cNvSpPr txBox="1"/>
          <p:nvPr userDrawn="1"/>
        </p:nvSpPr>
        <p:spPr>
          <a:xfrm>
            <a:off x="2794002" y="6353788"/>
            <a:ext cx="5846000" cy="2598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257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563">
                <a:solidFill>
                  <a:schemeClr val="tx1"/>
                </a:solidFill>
              </a:rPr>
              <a:t>This </a:t>
            </a:r>
            <a:r>
              <a:rPr lang="de-DE" sz="563" err="1">
                <a:solidFill>
                  <a:schemeClr val="tx1"/>
                </a:solidFill>
              </a:rPr>
              <a:t>project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has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received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funding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from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the</a:t>
            </a:r>
            <a:r>
              <a:rPr lang="de-DE" sz="563">
                <a:solidFill>
                  <a:schemeClr val="tx1"/>
                </a:solidFill>
              </a:rPr>
              <a:t> Innovative </a:t>
            </a:r>
            <a:r>
              <a:rPr lang="de-DE" sz="563" err="1">
                <a:solidFill>
                  <a:schemeClr val="tx1"/>
                </a:solidFill>
              </a:rPr>
              <a:t>Medicines</a:t>
            </a:r>
            <a:r>
              <a:rPr lang="de-DE" sz="563">
                <a:solidFill>
                  <a:schemeClr val="tx1"/>
                </a:solidFill>
              </a:rPr>
              <a:t> Initiative 2 Joint</a:t>
            </a:r>
            <a:r>
              <a:rPr lang="de-DE" sz="563" baseline="0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Undertaking</a:t>
            </a:r>
            <a:r>
              <a:rPr lang="de-DE" sz="563" baseline="0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under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grant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agreement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No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uk-UA" sz="563">
                <a:solidFill>
                  <a:schemeClr val="tx1"/>
                </a:solidFill>
              </a:rPr>
              <a:t>777364</a:t>
            </a:r>
            <a:r>
              <a:rPr lang="de-DE" sz="563">
                <a:solidFill>
                  <a:schemeClr val="tx1"/>
                </a:solidFill>
              </a:rPr>
              <a:t>. This Joint </a:t>
            </a:r>
            <a:r>
              <a:rPr lang="de-DE" sz="563" err="1">
                <a:solidFill>
                  <a:schemeClr val="tx1"/>
                </a:solidFill>
              </a:rPr>
              <a:t>Undertaking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receives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support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from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the</a:t>
            </a:r>
            <a:r>
              <a:rPr lang="de-DE" sz="563">
                <a:solidFill>
                  <a:schemeClr val="tx1"/>
                </a:solidFill>
              </a:rPr>
              <a:t> European </a:t>
            </a:r>
            <a:r>
              <a:rPr lang="de-DE" sz="563" err="1">
                <a:solidFill>
                  <a:schemeClr val="tx1"/>
                </a:solidFill>
              </a:rPr>
              <a:t>Union’s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Horizon</a:t>
            </a:r>
            <a:r>
              <a:rPr lang="de-DE" sz="563">
                <a:solidFill>
                  <a:schemeClr val="tx1"/>
                </a:solidFill>
              </a:rPr>
              <a:t> 2020 </a:t>
            </a:r>
            <a:r>
              <a:rPr lang="de-DE" sz="563" err="1">
                <a:solidFill>
                  <a:schemeClr val="tx1"/>
                </a:solidFill>
              </a:rPr>
              <a:t>research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and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innovation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programme</a:t>
            </a:r>
            <a:r>
              <a:rPr lang="de-DE" sz="563">
                <a:solidFill>
                  <a:schemeClr val="tx1"/>
                </a:solidFill>
              </a:rPr>
              <a:t> </a:t>
            </a:r>
            <a:r>
              <a:rPr lang="de-DE" sz="563" err="1">
                <a:solidFill>
                  <a:schemeClr val="tx1"/>
                </a:solidFill>
              </a:rPr>
              <a:t>and</a:t>
            </a:r>
            <a:r>
              <a:rPr lang="de-DE" sz="563">
                <a:solidFill>
                  <a:schemeClr val="tx1"/>
                </a:solidFill>
              </a:rPr>
              <a:t> EFPIA.</a:t>
            </a:r>
          </a:p>
          <a:p>
            <a:endParaRPr lang="de-DE" sz="56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</p:sldLayoutIdLst>
  <p:hf hdr="0" ftr="0" dt="0"/>
  <p:txStyles>
    <p:titleStyle>
      <a:lvl1pPr algn="l" defTabSz="257175" rtl="0" eaLnBrk="1" latinLnBrk="0" hangingPunct="1">
        <a:spcBef>
          <a:spcPct val="0"/>
        </a:spcBef>
        <a:buNone/>
        <a:defRPr sz="1575" b="1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92881" indent="-192881" algn="l" defTabSz="257175" rtl="0" eaLnBrk="1" latinLnBrk="0" hangingPunct="1">
        <a:spcBef>
          <a:spcPct val="20000"/>
        </a:spcBef>
        <a:buFont typeface="Wingdings" charset="2"/>
        <a:buChar char="§"/>
        <a:defRPr sz="1125" kern="1200">
          <a:solidFill>
            <a:srgbClr val="000000"/>
          </a:solidFill>
          <a:latin typeface="+mj-lt"/>
          <a:ea typeface="+mn-ea"/>
          <a:cs typeface="Verdana"/>
        </a:defRPr>
      </a:lvl1pPr>
      <a:lvl2pPr marL="417910" indent="-160735" algn="l" defTabSz="257175" rtl="0" eaLnBrk="1" latinLnBrk="0" hangingPunct="1">
        <a:spcBef>
          <a:spcPct val="20000"/>
        </a:spcBef>
        <a:buFont typeface="Arial"/>
        <a:buChar char="–"/>
        <a:defRPr sz="956" kern="1200">
          <a:solidFill>
            <a:srgbClr val="000000"/>
          </a:solidFill>
          <a:latin typeface="+mj-lt"/>
          <a:ea typeface="+mn-ea"/>
          <a:cs typeface="Verdana"/>
        </a:defRPr>
      </a:lvl2pPr>
      <a:lvl3pPr marL="642938" indent="-128588" algn="l" defTabSz="257175" rtl="0" eaLnBrk="1" latinLnBrk="0" hangingPunct="1">
        <a:spcBef>
          <a:spcPct val="20000"/>
        </a:spcBef>
        <a:buFont typeface="Wingdings" charset="2"/>
        <a:buChar char="§"/>
        <a:defRPr sz="788" kern="1200">
          <a:solidFill>
            <a:srgbClr val="000000"/>
          </a:solidFill>
          <a:latin typeface="+mj-lt"/>
          <a:ea typeface="+mn-ea"/>
          <a:cs typeface="Verdana"/>
        </a:defRPr>
      </a:lvl3pPr>
      <a:lvl4pPr marL="900113" indent="-128588" algn="l" defTabSz="257175" rtl="0" eaLnBrk="1" latinLnBrk="0" hangingPunct="1">
        <a:spcBef>
          <a:spcPct val="20000"/>
        </a:spcBef>
        <a:buFont typeface="Arial"/>
        <a:buChar char="–"/>
        <a:defRPr sz="675" kern="1200">
          <a:solidFill>
            <a:srgbClr val="000000"/>
          </a:solidFill>
          <a:latin typeface="+mj-lt"/>
          <a:ea typeface="+mn-ea"/>
          <a:cs typeface="Verdana"/>
        </a:defRPr>
      </a:lvl4pPr>
      <a:lvl5pPr marL="1157288" indent="-128588" algn="l" defTabSz="257175" rtl="0" eaLnBrk="1" latinLnBrk="0" hangingPunct="1">
        <a:spcBef>
          <a:spcPct val="20000"/>
        </a:spcBef>
        <a:buFont typeface="Arial"/>
        <a:buChar char="»"/>
        <a:defRPr sz="1125" kern="1200">
          <a:solidFill>
            <a:schemeClr val="tx1"/>
          </a:solidFill>
          <a:latin typeface="Verdana"/>
          <a:ea typeface="+mn-ea"/>
          <a:cs typeface="Verdana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Click to edit Master title style</a:t>
            </a:r>
            <a:endParaRPr lang="de-DE" altLang="de-DE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Click to edit Master text styles</a:t>
            </a:r>
          </a:p>
          <a:p>
            <a:pPr lvl="1"/>
            <a:r>
              <a:rPr lang="en-GB" altLang="de-DE" smtClean="0"/>
              <a:t>Second level</a:t>
            </a:r>
          </a:p>
          <a:p>
            <a:pPr lvl="2"/>
            <a:r>
              <a:rPr lang="en-GB" altLang="de-DE" smtClean="0"/>
              <a:t>Third level</a:t>
            </a:r>
          </a:p>
          <a:p>
            <a:pPr lvl="3"/>
            <a:r>
              <a:rPr lang="en-GB" altLang="de-DE" smtClean="0"/>
              <a:t>Fourth level</a:t>
            </a:r>
          </a:p>
          <a:p>
            <a:pPr lvl="4"/>
            <a:r>
              <a:rPr lang="en-GB" altLang="de-DE" smtClean="0"/>
              <a:t>Fifth level</a:t>
            </a:r>
            <a:endParaRPr lang="de-DE" altLang="de-DE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4" t="40828" r="17355" b="30472"/>
          <a:stretch>
            <a:fillRect/>
          </a:stretch>
        </p:blipFill>
        <p:spPr bwMode="auto">
          <a:xfrm>
            <a:off x="188913" y="6140450"/>
            <a:ext cx="158432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31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</p:sldLayoutIdLst>
  <p:transition>
    <p:cut/>
  </p:transition>
  <p:timing>
    <p:tnLst>
      <p:par>
        <p:cTn id="1" dur="indefinite" restart="never" nodeType="tmRoot"/>
      </p:par>
    </p:tnLst>
  </p:timing>
  <p:hf hdr="0" ftr="0"/>
  <p:txStyles>
    <p:titleStyle>
      <a:lvl1pPr algn="l" defTabSz="714375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HelveticaNeueLT Pro 45 Lt"/>
          <a:ea typeface="MS PGothic" pitchFamily="34" charset="-128"/>
          <a:cs typeface="HelveticaNeueLT Pro 45 Lt"/>
        </a:defRPr>
      </a:lvl1pPr>
      <a:lvl2pPr algn="l" defTabSz="714375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HelveticaNeueLT Pro 45 Lt" charset="0"/>
          <a:ea typeface="MS PGothic" pitchFamily="34" charset="-128"/>
          <a:cs typeface="HelveticaNeueLT Pro 45 Lt" charset="0"/>
        </a:defRPr>
      </a:lvl2pPr>
      <a:lvl3pPr algn="l" defTabSz="714375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HelveticaNeueLT Pro 45 Lt" charset="0"/>
          <a:ea typeface="MS PGothic" pitchFamily="34" charset="-128"/>
          <a:cs typeface="HelveticaNeueLT Pro 45 Lt" charset="0"/>
        </a:defRPr>
      </a:lvl3pPr>
      <a:lvl4pPr algn="l" defTabSz="714375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HelveticaNeueLT Pro 45 Lt" charset="0"/>
          <a:ea typeface="MS PGothic" pitchFamily="34" charset="-128"/>
          <a:cs typeface="HelveticaNeueLT Pro 45 Lt" charset="0"/>
        </a:defRPr>
      </a:lvl4pPr>
      <a:lvl5pPr algn="l" defTabSz="714375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HelveticaNeueLT Pro 45 Lt" charset="0"/>
          <a:ea typeface="MS PGothic" pitchFamily="34" charset="-128"/>
          <a:cs typeface="HelveticaNeueLT Pro 45 Lt" charset="0"/>
        </a:defRPr>
      </a:lvl5pPr>
      <a:lvl6pPr marL="165449" algn="l" defTabSz="716921" rtl="0" eaLnBrk="1" fontAlgn="base" hangingPunct="1">
        <a:spcBef>
          <a:spcPct val="0"/>
        </a:spcBef>
        <a:spcAft>
          <a:spcPct val="0"/>
        </a:spcAft>
        <a:defRPr sz="2475">
          <a:solidFill>
            <a:schemeClr val="accent1"/>
          </a:solidFill>
          <a:latin typeface="Arial" charset="0"/>
        </a:defRPr>
      </a:lvl6pPr>
      <a:lvl7pPr marL="330882" algn="l" defTabSz="716921" rtl="0" eaLnBrk="1" fontAlgn="base" hangingPunct="1">
        <a:spcBef>
          <a:spcPct val="0"/>
        </a:spcBef>
        <a:spcAft>
          <a:spcPct val="0"/>
        </a:spcAft>
        <a:defRPr sz="2475">
          <a:solidFill>
            <a:schemeClr val="accent1"/>
          </a:solidFill>
          <a:latin typeface="Arial" charset="0"/>
        </a:defRPr>
      </a:lvl7pPr>
      <a:lvl8pPr marL="496328" algn="l" defTabSz="716921" rtl="0" eaLnBrk="1" fontAlgn="base" hangingPunct="1">
        <a:spcBef>
          <a:spcPct val="0"/>
        </a:spcBef>
        <a:spcAft>
          <a:spcPct val="0"/>
        </a:spcAft>
        <a:defRPr sz="2475">
          <a:solidFill>
            <a:schemeClr val="accent1"/>
          </a:solidFill>
          <a:latin typeface="Arial" charset="0"/>
        </a:defRPr>
      </a:lvl8pPr>
      <a:lvl9pPr marL="661778" algn="l" defTabSz="716921" rtl="0" eaLnBrk="1" fontAlgn="base" hangingPunct="1">
        <a:spcBef>
          <a:spcPct val="0"/>
        </a:spcBef>
        <a:spcAft>
          <a:spcPct val="0"/>
        </a:spcAft>
        <a:defRPr sz="2475">
          <a:solidFill>
            <a:schemeClr val="accent1"/>
          </a:solidFill>
          <a:latin typeface="Arial" charset="0"/>
        </a:defRPr>
      </a:lvl9pPr>
    </p:titleStyle>
    <p:bodyStyle>
      <a:lvl1pPr marL="265113" indent="-265113" algn="l" defTabSz="714375" rtl="0" eaLnBrk="0" fontAlgn="base" hangingPunct="0">
        <a:spcBef>
          <a:spcPct val="20000"/>
        </a:spcBef>
        <a:spcAft>
          <a:spcPts val="425"/>
        </a:spcAft>
        <a:buClr>
          <a:srgbClr val="E2751D"/>
        </a:buClr>
        <a:buSzPct val="120000"/>
        <a:buFont typeface="Arial" panose="020B0604020202020204" pitchFamily="34" charset="0"/>
        <a:buChar char="•"/>
        <a:defRPr>
          <a:solidFill>
            <a:schemeClr val="tx1"/>
          </a:solidFill>
          <a:latin typeface="HelveticaNeueLT Pro 45 Lt"/>
          <a:ea typeface="MS PGothic" pitchFamily="34" charset="-128"/>
          <a:cs typeface="HelveticaNeueLT Pro 45 Lt"/>
        </a:defRPr>
      </a:lvl1pPr>
      <a:lvl2pPr marL="473075" indent="-206375" algn="l" defTabSz="714375" rtl="0" eaLnBrk="0" fontAlgn="base" hangingPunct="0">
        <a:spcBef>
          <a:spcPct val="20000"/>
        </a:spcBef>
        <a:spcAft>
          <a:spcPts val="425"/>
        </a:spcAft>
        <a:buClr>
          <a:srgbClr val="E2751D"/>
        </a:buClr>
        <a:buSzPct val="100000"/>
        <a:buFont typeface="Arial" panose="020B0604020202020204" pitchFamily="34" charset="0"/>
        <a:buChar char="•"/>
        <a:defRPr sz="1600">
          <a:solidFill>
            <a:schemeClr val="tx1"/>
          </a:solidFill>
          <a:latin typeface="HelveticaNeueLT Pro 45 Lt"/>
          <a:ea typeface="MS PGothic" pitchFamily="34" charset="-128"/>
          <a:cs typeface="HelveticaNeueLT Pro 45 Lt"/>
        </a:defRPr>
      </a:lvl2pPr>
      <a:lvl3pPr marL="671513" indent="-176213" algn="l" defTabSz="714375" rtl="0" eaLnBrk="0" fontAlgn="base" hangingPunct="0">
        <a:spcBef>
          <a:spcPct val="20000"/>
        </a:spcBef>
        <a:spcAft>
          <a:spcPts val="425"/>
        </a:spcAft>
        <a:buClr>
          <a:srgbClr val="E2751D"/>
        </a:buClr>
        <a:buFont typeface="Times" panose="02020603050405020304" pitchFamily="18" charset="0"/>
        <a:buChar char="•"/>
        <a:defRPr sz="1500">
          <a:solidFill>
            <a:schemeClr val="tx1"/>
          </a:solidFill>
          <a:latin typeface="HelveticaNeueLT Pro 45 Lt"/>
          <a:ea typeface="MS PGothic" pitchFamily="34" charset="-128"/>
          <a:cs typeface="HelveticaNeueLT Pro 45 Lt"/>
        </a:defRPr>
      </a:lvl3pPr>
      <a:lvl4pPr marL="860425" indent="-176213" algn="l" defTabSz="714375" rtl="0" eaLnBrk="0" fontAlgn="base" hangingPunct="0">
        <a:spcBef>
          <a:spcPct val="20000"/>
        </a:spcBef>
        <a:spcAft>
          <a:spcPts val="425"/>
        </a:spcAft>
        <a:buClr>
          <a:schemeClr val="accent1"/>
        </a:buClr>
        <a:buFont typeface="Times" panose="02020603050405020304" pitchFamily="18" charset="0"/>
        <a:buChar char="•"/>
        <a:defRPr sz="1500">
          <a:solidFill>
            <a:schemeClr val="tx1"/>
          </a:solidFill>
          <a:latin typeface="HelveticaNeueLT Pro 45 Lt"/>
          <a:ea typeface="MS PGothic" pitchFamily="34" charset="-128"/>
          <a:cs typeface="HelveticaNeueLT Pro 45 Lt"/>
        </a:defRPr>
      </a:lvl4pPr>
      <a:lvl5pPr marL="1049338" indent="-176213" algn="l" defTabSz="714375" rtl="0" eaLnBrk="0" fontAlgn="base" hangingPunct="0">
        <a:spcBef>
          <a:spcPct val="20000"/>
        </a:spcBef>
        <a:spcAft>
          <a:spcPts val="425"/>
        </a:spcAft>
        <a:buClr>
          <a:schemeClr val="accent1"/>
        </a:buClr>
        <a:buFont typeface="Times" panose="02020603050405020304" pitchFamily="18" charset="0"/>
        <a:buChar char="•"/>
        <a:defRPr sz="1500">
          <a:solidFill>
            <a:schemeClr val="tx1"/>
          </a:solidFill>
          <a:latin typeface="HelveticaNeueLT Pro 45 Lt"/>
          <a:ea typeface="MS PGothic" pitchFamily="34" charset="-128"/>
          <a:cs typeface="HelveticaNeueLT Pro 45 Lt"/>
        </a:defRPr>
      </a:lvl5pPr>
      <a:lvl6pPr marL="1778510" indent="-179228" algn="l" defTabSz="716921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1575">
          <a:solidFill>
            <a:schemeClr val="tx1"/>
          </a:solidFill>
          <a:latin typeface="+mn-lt"/>
        </a:defRPr>
      </a:lvl6pPr>
      <a:lvl7pPr marL="1943959" indent="-179228" algn="l" defTabSz="716921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1575">
          <a:solidFill>
            <a:schemeClr val="tx1"/>
          </a:solidFill>
          <a:latin typeface="+mn-lt"/>
        </a:defRPr>
      </a:lvl7pPr>
      <a:lvl8pPr marL="2109392" indent="-179228" algn="l" defTabSz="716921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1575">
          <a:solidFill>
            <a:schemeClr val="tx1"/>
          </a:solidFill>
          <a:latin typeface="+mn-lt"/>
        </a:defRPr>
      </a:lvl8pPr>
      <a:lvl9pPr marL="2274838" indent="-179228" algn="l" defTabSz="716921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48" charset="0"/>
        <a:buChar char="•"/>
        <a:defRPr sz="15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3088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65449" algn="l" defTabSz="33088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330882" algn="l" defTabSz="33088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96328" algn="l" defTabSz="33088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661778" algn="l" defTabSz="33088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827207" algn="l" defTabSz="33088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992656" algn="l" defTabSz="33088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158105" algn="l" defTabSz="33088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323550" algn="l" defTabSz="330882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bra.eu/premos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863600" y="813169"/>
            <a:ext cx="7823200" cy="857250"/>
          </a:xfrm>
        </p:spPr>
        <p:txBody>
          <a:bodyPr/>
          <a:lstStyle/>
          <a:p>
            <a:pPr algn="l"/>
            <a:r>
              <a:rPr lang="fr-FR" sz="4000" dirty="0">
                <a:solidFill>
                  <a:srgbClr val="3C3C3B"/>
                </a:solidFill>
                <a:latin typeface="Arial Rounded MT Bold" charset="0"/>
                <a:cs typeface="Arial Rounded MT Bold" charset="0"/>
              </a:rPr>
              <a:t>PREMOS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1987" y="1740949"/>
            <a:ext cx="8160026" cy="3081035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fr-FR" sz="1600" b="1" dirty="0">
                <a:solidFill>
                  <a:srgbClr val="3C3C3B"/>
                </a:solidFill>
                <a:latin typeface="PT Sans"/>
                <a:ea typeface="+mn-ea"/>
                <a:cs typeface="PT Sans"/>
              </a:rPr>
              <a:t>Goal: </a:t>
            </a:r>
            <a:r>
              <a:rPr lang="fr-FR" sz="1600" b="1" dirty="0" err="1">
                <a:solidFill>
                  <a:srgbClr val="3C3C3B"/>
                </a:solidFill>
                <a:latin typeface="PT Sans"/>
                <a:ea typeface="+mn-ea"/>
                <a:cs typeface="PT Sans"/>
              </a:rPr>
              <a:t>increase</a:t>
            </a:r>
            <a:r>
              <a:rPr lang="fr-FR" sz="1600" b="1" dirty="0">
                <a:solidFill>
                  <a:srgbClr val="3C3C3B"/>
                </a:solidFill>
                <a:latin typeface="PT Sans"/>
                <a:ea typeface="+mn-ea"/>
                <a:cs typeface="PT Sans"/>
              </a:rPr>
              <a:t> </a:t>
            </a:r>
            <a:r>
              <a:rPr lang="fr-FR" sz="1600" b="1" dirty="0" err="1">
                <a:solidFill>
                  <a:srgbClr val="3C3C3B"/>
                </a:solidFill>
                <a:latin typeface="PT Sans"/>
                <a:ea typeface="+mn-ea"/>
                <a:cs typeface="PT Sans"/>
              </a:rPr>
              <a:t>translational</a:t>
            </a:r>
            <a:r>
              <a:rPr lang="fr-FR" sz="1600" b="1" dirty="0">
                <a:solidFill>
                  <a:srgbClr val="3C3C3B"/>
                </a:solidFill>
                <a:latin typeface="PT Sans"/>
                <a:ea typeface="+mn-ea"/>
                <a:cs typeface="PT Sans"/>
              </a:rPr>
              <a:t> value of </a:t>
            </a:r>
            <a:r>
              <a:rPr lang="fr-FR" sz="1600" b="1" dirty="0" err="1">
                <a:solidFill>
                  <a:srgbClr val="3C3C3B"/>
                </a:solidFill>
                <a:latin typeface="PT Sans"/>
                <a:ea typeface="+mn-ea"/>
                <a:cs typeface="PT Sans"/>
              </a:rPr>
              <a:t>preclinical</a:t>
            </a:r>
            <a:r>
              <a:rPr lang="fr-FR" sz="1600" b="1" dirty="0">
                <a:solidFill>
                  <a:srgbClr val="3C3C3B"/>
                </a:solidFill>
                <a:latin typeface="PT Sans"/>
                <a:ea typeface="+mn-ea"/>
                <a:cs typeface="PT Sans"/>
              </a:rPr>
              <a:t> </a:t>
            </a:r>
            <a:r>
              <a:rPr lang="fr-FR" sz="1600" b="1" dirty="0" err="1" smtClean="0">
                <a:solidFill>
                  <a:srgbClr val="3C3C3B"/>
                </a:solidFill>
                <a:latin typeface="PT Sans"/>
                <a:ea typeface="+mn-ea"/>
                <a:cs typeface="PT Sans"/>
              </a:rPr>
              <a:t>models</a:t>
            </a:r>
            <a:r>
              <a:rPr lang="fr-FR" sz="1600" b="1" dirty="0" smtClean="0">
                <a:solidFill>
                  <a:srgbClr val="3C3C3B"/>
                </a:solidFill>
                <a:latin typeface="PT Sans"/>
                <a:ea typeface="+mn-ea"/>
                <a:cs typeface="PT Sans"/>
              </a:rPr>
              <a:t> </a:t>
            </a:r>
            <a:r>
              <a:rPr lang="fr-FR" sz="1600" b="1" dirty="0">
                <a:solidFill>
                  <a:srgbClr val="3C3C3B"/>
                </a:solidFill>
                <a:latin typeface="PT Sans"/>
                <a:ea typeface="+mn-ea"/>
                <a:cs typeface="PT Sans"/>
              </a:rPr>
              <a:t>in </a:t>
            </a:r>
            <a:r>
              <a:rPr lang="fr-FR" sz="1600" b="1" dirty="0" err="1">
                <a:solidFill>
                  <a:srgbClr val="3C3C3B"/>
                </a:solidFill>
                <a:latin typeface="PT Sans"/>
                <a:ea typeface="+mn-ea"/>
                <a:cs typeface="PT Sans"/>
              </a:rPr>
              <a:t>neuropsychiatry</a:t>
            </a:r>
            <a:endParaRPr lang="fr-FR" sz="1600" b="1" dirty="0">
              <a:solidFill>
                <a:srgbClr val="3C3C3B"/>
              </a:solidFill>
              <a:latin typeface="PT Sans"/>
              <a:ea typeface="+mn-ea"/>
              <a:cs typeface="PT San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sz="1600" b="1" dirty="0">
              <a:solidFill>
                <a:srgbClr val="3C3C3B"/>
              </a:solidFill>
              <a:latin typeface="PT Sans"/>
              <a:ea typeface="+mn-ea"/>
              <a:cs typeface="PT San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sz="1600" b="1" dirty="0">
              <a:solidFill>
                <a:srgbClr val="3C3C3B"/>
              </a:solidFill>
              <a:latin typeface="PT Sans"/>
              <a:ea typeface="+mn-ea"/>
              <a:cs typeface="PT San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sz="1600" b="1" dirty="0">
              <a:solidFill>
                <a:srgbClr val="3C3C3B"/>
              </a:solidFill>
              <a:latin typeface="PT Sans"/>
              <a:ea typeface="+mn-ea"/>
              <a:cs typeface="PT San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sz="1600" b="1" dirty="0">
              <a:solidFill>
                <a:srgbClr val="3C3C3B"/>
              </a:solidFill>
              <a:latin typeface="PT Sans"/>
              <a:ea typeface="+mn-ea"/>
              <a:cs typeface="PT San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sz="1600" b="1" dirty="0">
              <a:solidFill>
                <a:srgbClr val="3C3C3B"/>
              </a:solidFill>
              <a:latin typeface="PT Sans"/>
              <a:ea typeface="+mn-ea"/>
              <a:cs typeface="PT San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sz="1600" b="1" dirty="0">
              <a:solidFill>
                <a:srgbClr val="3C3C3B"/>
              </a:solidFill>
              <a:latin typeface="PT Sans"/>
              <a:ea typeface="+mn-ea"/>
              <a:cs typeface="PT San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sz="1600" b="1" dirty="0">
              <a:solidFill>
                <a:srgbClr val="3C3C3B"/>
              </a:solidFill>
              <a:latin typeface="PT Sans"/>
              <a:ea typeface="+mn-ea"/>
              <a:cs typeface="PT San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sz="1600" b="1" dirty="0">
              <a:solidFill>
                <a:srgbClr val="3C3C3B"/>
              </a:solidFill>
              <a:latin typeface="PT Sans"/>
              <a:ea typeface="+mn-ea"/>
              <a:cs typeface="PT Sans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fr-FR" sz="1600" b="1" dirty="0">
                <a:solidFill>
                  <a:srgbClr val="3C3C3B"/>
                </a:solidFill>
                <a:latin typeface="PT Sans"/>
                <a:cs typeface="PT Sans"/>
              </a:rPr>
              <a:t>INFRAFRONTIER + PRISM + EQIPD </a:t>
            </a:r>
            <a:r>
              <a:rPr lang="fr-FR" sz="1600" b="1" dirty="0" err="1">
                <a:solidFill>
                  <a:srgbClr val="3C3C3B"/>
                </a:solidFill>
                <a:latin typeface="PT Sans"/>
                <a:cs typeface="PT Sans"/>
              </a:rPr>
              <a:t>join</a:t>
            </a:r>
            <a:r>
              <a:rPr lang="fr-FR" sz="1600" b="1" dirty="0">
                <a:solidFill>
                  <a:srgbClr val="3C3C3B"/>
                </a:solidFill>
                <a:latin typeface="PT Sans"/>
                <a:cs typeface="PT Sans"/>
              </a:rPr>
              <a:t> forces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sz="1600" b="1" dirty="0">
              <a:solidFill>
                <a:srgbClr val="3C3C3B"/>
              </a:solidFill>
              <a:latin typeface="PT Sans"/>
              <a:ea typeface="+mn-ea"/>
              <a:cs typeface="PT San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811640" y="5558067"/>
            <a:ext cx="2133600" cy="274637"/>
          </a:xfrm>
        </p:spPr>
        <p:txBody>
          <a:bodyPr/>
          <a:lstStyle/>
          <a:p>
            <a:pPr defTabSz="457200">
              <a:defRPr/>
            </a:pPr>
            <a:fld id="{44D91823-93B7-0841-A918-600CF6A68EB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39" y="2489223"/>
            <a:ext cx="2643361" cy="1439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0084" y="2489223"/>
            <a:ext cx="3007992" cy="14392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1150" y="2414441"/>
            <a:ext cx="3050030" cy="1514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600" y="5695385"/>
            <a:ext cx="979503" cy="7346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41700" y="5352794"/>
            <a:ext cx="40606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fr-FR" sz="1600" b="1" dirty="0" smtClean="0">
                <a:solidFill>
                  <a:srgbClr val="3C3C3B"/>
                </a:solidFill>
                <a:latin typeface="PT Sans"/>
                <a:ea typeface="ＭＳ Ｐゴシック" charset="0"/>
                <a:cs typeface="PT Sans"/>
                <a:hlinkClick r:id="rId8"/>
              </a:rPr>
              <a:t>www.ebra.eu/premos</a:t>
            </a:r>
            <a:endParaRPr lang="fr-FR" sz="1600" b="1" dirty="0" smtClean="0">
              <a:solidFill>
                <a:srgbClr val="3C3C3B"/>
              </a:solidFill>
              <a:latin typeface="PT Sans"/>
              <a:ea typeface="ＭＳ Ｐゴシック" charset="0"/>
              <a:cs typeface="PT Sans"/>
            </a:endParaRPr>
          </a:p>
          <a:p>
            <a:pPr algn="ctr" defTabSz="457200">
              <a:spcBef>
                <a:spcPct val="0"/>
              </a:spcBef>
              <a:defRPr/>
            </a:pPr>
            <a:endParaRPr lang="fr-FR" sz="1600" b="1" dirty="0">
              <a:solidFill>
                <a:srgbClr val="3C3C3B"/>
              </a:solidFill>
              <a:latin typeface="PT Sans"/>
              <a:ea typeface="ＭＳ Ｐゴシック" charset="0"/>
              <a:cs typeface="PT Sans"/>
            </a:endParaRPr>
          </a:p>
          <a:p>
            <a:pPr algn="ctr" defTabSz="457200">
              <a:spcBef>
                <a:spcPct val="0"/>
              </a:spcBef>
              <a:defRPr/>
            </a:pPr>
            <a:r>
              <a:rPr lang="fr-FR" sz="1600" b="1" dirty="0" err="1" smtClean="0">
                <a:solidFill>
                  <a:srgbClr val="3C3C3B"/>
                </a:solidFill>
                <a:latin typeface="PT Sans"/>
                <a:ea typeface="ＭＳ Ｐゴシック" charset="0"/>
                <a:cs typeface="PT Sans"/>
              </a:rPr>
              <a:t>Coordinator</a:t>
            </a:r>
            <a:r>
              <a:rPr lang="fr-FR" sz="1600" b="1" dirty="0" smtClean="0">
                <a:solidFill>
                  <a:srgbClr val="3C3C3B"/>
                </a:solidFill>
                <a:latin typeface="PT Sans"/>
                <a:ea typeface="ＭＳ Ｐゴシック" charset="0"/>
                <a:cs typeface="PT Sans"/>
              </a:rPr>
              <a:t>: PD Dr. Sabine </a:t>
            </a:r>
            <a:r>
              <a:rPr lang="fr-FR" sz="1600" b="1" dirty="0" err="1" smtClean="0">
                <a:solidFill>
                  <a:srgbClr val="3C3C3B"/>
                </a:solidFill>
                <a:latin typeface="PT Sans"/>
                <a:ea typeface="ＭＳ Ｐゴシック" charset="0"/>
                <a:cs typeface="PT Sans"/>
              </a:rPr>
              <a:t>Hölter</a:t>
            </a:r>
            <a:r>
              <a:rPr lang="fr-FR" sz="1600" b="1" dirty="0" smtClean="0">
                <a:solidFill>
                  <a:srgbClr val="3C3C3B"/>
                </a:solidFill>
                <a:latin typeface="PT Sans"/>
                <a:ea typeface="ＭＳ Ｐゴシック" charset="0"/>
                <a:cs typeface="PT Sans"/>
              </a:rPr>
              <a:t>-Koch</a:t>
            </a:r>
          </a:p>
          <a:p>
            <a:pPr algn="ctr" defTabSz="457200">
              <a:spcBef>
                <a:spcPct val="0"/>
              </a:spcBef>
              <a:defRPr/>
            </a:pPr>
            <a:r>
              <a:rPr lang="fr-FR" sz="1600" b="1" dirty="0" smtClean="0">
                <a:solidFill>
                  <a:srgbClr val="3C3C3B"/>
                </a:solidFill>
                <a:latin typeface="PT Sans"/>
                <a:ea typeface="ＭＳ Ｐゴシック" charset="0"/>
                <a:cs typeface="PT Sans"/>
              </a:rPr>
              <a:t>Co-</a:t>
            </a:r>
            <a:r>
              <a:rPr lang="fr-FR" sz="1600" b="1" dirty="0" err="1" smtClean="0">
                <a:solidFill>
                  <a:srgbClr val="3C3C3B"/>
                </a:solidFill>
                <a:latin typeface="PT Sans"/>
                <a:ea typeface="ＭＳ Ｐゴシック" charset="0"/>
                <a:cs typeface="PT Sans"/>
              </a:rPr>
              <a:t>Coordinator</a:t>
            </a:r>
            <a:r>
              <a:rPr lang="fr-FR" sz="1600" b="1" dirty="0" smtClean="0">
                <a:solidFill>
                  <a:srgbClr val="3C3C3B"/>
                </a:solidFill>
                <a:latin typeface="PT Sans"/>
                <a:ea typeface="ＭＳ Ｐゴシック" charset="0"/>
                <a:cs typeface="PT Sans"/>
              </a:rPr>
              <a:t>: Dr. Yann </a:t>
            </a:r>
            <a:r>
              <a:rPr lang="fr-FR" sz="1600" b="1" dirty="0" err="1" smtClean="0">
                <a:solidFill>
                  <a:srgbClr val="3C3C3B"/>
                </a:solidFill>
                <a:latin typeface="PT Sans"/>
                <a:ea typeface="ＭＳ Ｐゴシック" charset="0"/>
                <a:cs typeface="PT Sans"/>
              </a:rPr>
              <a:t>Herault</a:t>
            </a:r>
            <a:endParaRPr lang="fr-FR" sz="1600" b="1" dirty="0">
              <a:solidFill>
                <a:srgbClr val="3C3C3B"/>
              </a:solidFill>
              <a:latin typeface="PT Sans"/>
              <a:ea typeface="ＭＳ Ｐゴシック" charset="0"/>
              <a:cs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28637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062F45-6B4B-47C0-8F28-898F080B6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F0B4E-CE60-AB48-9D7E-4434414A7C38}" type="slidenum">
              <a:rPr kumimoji="0" lang="en-US" sz="50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50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9FF825-36B8-4FA4-86D0-8C62566CF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699" y="970978"/>
            <a:ext cx="6182144" cy="743522"/>
          </a:xfrm>
        </p:spPr>
        <p:txBody>
          <a:bodyPr>
            <a:normAutofit/>
          </a:bodyPr>
          <a:lstStyle/>
          <a:p>
            <a:r>
              <a:rPr lang="en-US" sz="1500" u="sng" dirty="0"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</a:rPr>
              <a:t>E</a:t>
            </a:r>
            <a:r>
              <a:rPr lang="en-US" sz="1500" u="sng" dirty="0">
                <a:uFill>
                  <a:solidFill>
                    <a:srgbClr val="FF0000"/>
                  </a:solidFill>
                </a:uFill>
              </a:rPr>
              <a:t>nhancing</a:t>
            </a:r>
            <a:r>
              <a:rPr lang="en-US" sz="1500" dirty="0"/>
              <a:t> </a:t>
            </a:r>
            <a:r>
              <a:rPr lang="en-US" sz="1500" dirty="0">
                <a:solidFill>
                  <a:srgbClr val="00B0F0"/>
                </a:solidFill>
              </a:rPr>
              <a:t>Q</a:t>
            </a:r>
            <a:r>
              <a:rPr lang="en-US" sz="1500" dirty="0"/>
              <a:t>uality </a:t>
            </a:r>
            <a:r>
              <a:rPr lang="en-US" sz="1500" dirty="0">
                <a:solidFill>
                  <a:srgbClr val="00B0F0"/>
                </a:solidFill>
              </a:rPr>
              <a:t>I</a:t>
            </a:r>
            <a:r>
              <a:rPr lang="en-US" sz="1500" dirty="0"/>
              <a:t>n </a:t>
            </a:r>
            <a:r>
              <a:rPr lang="en-US" sz="1500" dirty="0">
                <a:solidFill>
                  <a:srgbClr val="00B0F0"/>
                </a:solidFill>
              </a:rPr>
              <a:t>P</a:t>
            </a:r>
            <a:r>
              <a:rPr lang="en-US" sz="1500" dirty="0"/>
              <a:t>reclinical </a:t>
            </a:r>
            <a:r>
              <a:rPr lang="en-US" sz="1500" dirty="0">
                <a:solidFill>
                  <a:srgbClr val="00B0F0"/>
                </a:solidFill>
              </a:rPr>
              <a:t>D</a:t>
            </a:r>
            <a:r>
              <a:rPr lang="en-US" sz="1500" dirty="0"/>
              <a:t>ata</a:t>
            </a:r>
            <a:endParaRPr lang="en-AU" sz="15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9C606F-0F9A-4E2C-8081-C4F67A482D89}"/>
              </a:ext>
            </a:extLst>
          </p:cNvPr>
          <p:cNvGrpSpPr/>
          <p:nvPr/>
        </p:nvGrpSpPr>
        <p:grpSpPr>
          <a:xfrm>
            <a:off x="1264323" y="1659515"/>
            <a:ext cx="4636323" cy="639571"/>
            <a:chOff x="1264322" y="771528"/>
            <a:chExt cx="4636323" cy="639571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B7492C1-1D89-45BC-90B7-8C7402B30A7B}"/>
                </a:ext>
              </a:extLst>
            </p:cNvPr>
            <p:cNvSpPr/>
            <p:nvPr/>
          </p:nvSpPr>
          <p:spPr>
            <a:xfrm>
              <a:off x="1346888" y="771528"/>
              <a:ext cx="772655" cy="639571"/>
            </a:xfrm>
            <a:prstGeom prst="rect">
              <a:avLst/>
            </a:prstGeom>
            <a:solidFill>
              <a:srgbClr val="00667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60758" marR="0" lvl="0" indent="0" algn="ctr" defTabSz="6856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7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Objectives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BEA08FB-225D-4AC8-A3FF-D0A600F9500F}"/>
                </a:ext>
              </a:extLst>
            </p:cNvPr>
            <p:cNvSpPr>
              <a:spLocks noChangeAspect="1"/>
            </p:cNvSpPr>
            <p:nvPr/>
          </p:nvSpPr>
          <p:spPr>
            <a:xfrm rot="18067183">
              <a:off x="1264352" y="976017"/>
              <a:ext cx="232875" cy="232936"/>
            </a:xfrm>
            <a:prstGeom prst="ellipse">
              <a:avLst/>
            </a:prstGeom>
            <a:solidFill>
              <a:sysClr val="window" lastClr="FFFFFF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6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6" name="Gruppieren 169">
              <a:extLst>
                <a:ext uri="{FF2B5EF4-FFF2-40B4-BE49-F238E27FC236}">
                  <a16:creationId xmlns:a16="http://schemas.microsoft.com/office/drawing/2014/main" id="{F6719BA4-0BA6-4A45-AAF9-6B24740137F8}"/>
                </a:ext>
              </a:extLst>
            </p:cNvPr>
            <p:cNvGrpSpPr/>
            <p:nvPr/>
          </p:nvGrpSpPr>
          <p:grpSpPr bwMode="gray">
            <a:xfrm rot="13542604">
              <a:off x="1284481" y="996673"/>
              <a:ext cx="189587" cy="189194"/>
              <a:chOff x="-6161088" y="1560513"/>
              <a:chExt cx="681037" cy="679450"/>
            </a:xfrm>
            <a:solidFill>
              <a:srgbClr val="9AD6CC">
                <a:lumMod val="75000"/>
              </a:srgbClr>
            </a:solidFill>
          </p:grpSpPr>
          <p:sp>
            <p:nvSpPr>
              <p:cNvPr id="67" name="Freeform 41">
                <a:extLst>
                  <a:ext uri="{FF2B5EF4-FFF2-40B4-BE49-F238E27FC236}">
                    <a16:creationId xmlns:a16="http://schemas.microsoft.com/office/drawing/2014/main" id="{75356304-3BB8-474C-AEBD-8AD8D733288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6161088" y="1560513"/>
                <a:ext cx="681037" cy="679450"/>
              </a:xfrm>
              <a:custGeom>
                <a:avLst/>
                <a:gdLst>
                  <a:gd name="T0" fmla="*/ 322 w 361"/>
                  <a:gd name="T1" fmla="*/ 182 h 360"/>
                  <a:gd name="T2" fmla="*/ 181 w 361"/>
                  <a:gd name="T3" fmla="*/ 322 h 360"/>
                  <a:gd name="T4" fmla="*/ 38 w 361"/>
                  <a:gd name="T5" fmla="*/ 180 h 360"/>
                  <a:gd name="T6" fmla="*/ 178 w 361"/>
                  <a:gd name="T7" fmla="*/ 38 h 360"/>
                  <a:gd name="T8" fmla="*/ 185 w 361"/>
                  <a:gd name="T9" fmla="*/ 5 h 360"/>
                  <a:gd name="T10" fmla="*/ 186 w 361"/>
                  <a:gd name="T11" fmla="*/ 0 h 360"/>
                  <a:gd name="T12" fmla="*/ 180 w 361"/>
                  <a:gd name="T13" fmla="*/ 0 h 360"/>
                  <a:gd name="T14" fmla="*/ 0 w 361"/>
                  <a:gd name="T15" fmla="*/ 180 h 360"/>
                  <a:gd name="T16" fmla="*/ 181 w 361"/>
                  <a:gd name="T17" fmla="*/ 360 h 360"/>
                  <a:gd name="T18" fmla="*/ 360 w 361"/>
                  <a:gd name="T19" fmla="*/ 179 h 360"/>
                  <a:gd name="T20" fmla="*/ 360 w 361"/>
                  <a:gd name="T21" fmla="*/ 174 h 360"/>
                  <a:gd name="T22" fmla="*/ 322 w 361"/>
                  <a:gd name="T23" fmla="*/ 182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1" h="360">
                    <a:moveTo>
                      <a:pt x="322" y="182"/>
                    </a:moveTo>
                    <a:cubicBezTo>
                      <a:pt x="321" y="259"/>
                      <a:pt x="258" y="321"/>
                      <a:pt x="181" y="322"/>
                    </a:cubicBezTo>
                    <a:cubicBezTo>
                      <a:pt x="102" y="322"/>
                      <a:pt x="39" y="259"/>
                      <a:pt x="38" y="180"/>
                    </a:cubicBezTo>
                    <a:cubicBezTo>
                      <a:pt x="38" y="102"/>
                      <a:pt x="101" y="39"/>
                      <a:pt x="178" y="38"/>
                    </a:cubicBezTo>
                    <a:cubicBezTo>
                      <a:pt x="185" y="5"/>
                      <a:pt x="185" y="5"/>
                      <a:pt x="185" y="5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84" y="0"/>
                      <a:pt x="182" y="0"/>
                      <a:pt x="180" y="0"/>
                    </a:cubicBezTo>
                    <a:cubicBezTo>
                      <a:pt x="80" y="0"/>
                      <a:pt x="0" y="81"/>
                      <a:pt x="0" y="180"/>
                    </a:cubicBezTo>
                    <a:cubicBezTo>
                      <a:pt x="1" y="280"/>
                      <a:pt x="81" y="360"/>
                      <a:pt x="181" y="360"/>
                    </a:cubicBezTo>
                    <a:cubicBezTo>
                      <a:pt x="280" y="360"/>
                      <a:pt x="361" y="279"/>
                      <a:pt x="360" y="179"/>
                    </a:cubicBezTo>
                    <a:cubicBezTo>
                      <a:pt x="360" y="177"/>
                      <a:pt x="360" y="175"/>
                      <a:pt x="360" y="174"/>
                    </a:cubicBezTo>
                    <a:lnTo>
                      <a:pt x="322" y="182"/>
                    </a:lnTo>
                    <a:close/>
                  </a:path>
                </a:pathLst>
              </a:custGeom>
              <a:solidFill>
                <a:srgbClr val="008899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6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42">
                <a:extLst>
                  <a:ext uri="{FF2B5EF4-FFF2-40B4-BE49-F238E27FC236}">
                    <a16:creationId xmlns:a16="http://schemas.microsoft.com/office/drawing/2014/main" id="{64CCF305-BABA-4C93-9441-AE96A325390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5821363" y="1579563"/>
                <a:ext cx="320675" cy="320675"/>
              </a:xfrm>
              <a:custGeom>
                <a:avLst/>
                <a:gdLst>
                  <a:gd name="T0" fmla="*/ 45 w 202"/>
                  <a:gd name="T1" fmla="*/ 2 h 202"/>
                  <a:gd name="T2" fmla="*/ 0 w 202"/>
                  <a:gd name="T3" fmla="*/ 202 h 202"/>
                  <a:gd name="T4" fmla="*/ 200 w 202"/>
                  <a:gd name="T5" fmla="*/ 157 h 202"/>
                  <a:gd name="T6" fmla="*/ 135 w 202"/>
                  <a:gd name="T7" fmla="*/ 122 h 202"/>
                  <a:gd name="T8" fmla="*/ 202 w 202"/>
                  <a:gd name="T9" fmla="*/ 54 h 202"/>
                  <a:gd name="T10" fmla="*/ 148 w 202"/>
                  <a:gd name="T11" fmla="*/ 0 h 202"/>
                  <a:gd name="T12" fmla="*/ 80 w 202"/>
                  <a:gd name="T13" fmla="*/ 68 h 202"/>
                  <a:gd name="T14" fmla="*/ 45 w 202"/>
                  <a:gd name="T15" fmla="*/ 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2" h="202">
                    <a:moveTo>
                      <a:pt x="45" y="2"/>
                    </a:moveTo>
                    <a:lnTo>
                      <a:pt x="0" y="202"/>
                    </a:lnTo>
                    <a:lnTo>
                      <a:pt x="200" y="157"/>
                    </a:lnTo>
                    <a:lnTo>
                      <a:pt x="135" y="122"/>
                    </a:lnTo>
                    <a:lnTo>
                      <a:pt x="202" y="54"/>
                    </a:lnTo>
                    <a:lnTo>
                      <a:pt x="148" y="0"/>
                    </a:lnTo>
                    <a:lnTo>
                      <a:pt x="80" y="68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008899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6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43">
                <a:extLst>
                  <a:ext uri="{FF2B5EF4-FFF2-40B4-BE49-F238E27FC236}">
                    <a16:creationId xmlns:a16="http://schemas.microsoft.com/office/drawing/2014/main" id="{3DA887D2-12EA-45E2-98D1-6A9376A7F6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-6015038" y="1704975"/>
                <a:ext cx="388937" cy="388938"/>
              </a:xfrm>
              <a:custGeom>
                <a:avLst/>
                <a:gdLst>
                  <a:gd name="T0" fmla="*/ 163 w 206"/>
                  <a:gd name="T1" fmla="*/ 124 h 206"/>
                  <a:gd name="T2" fmla="*/ 103 w 206"/>
                  <a:gd name="T3" fmla="*/ 166 h 206"/>
                  <a:gd name="T4" fmla="*/ 40 w 206"/>
                  <a:gd name="T5" fmla="*/ 103 h 206"/>
                  <a:gd name="T6" fmla="*/ 83 w 206"/>
                  <a:gd name="T7" fmla="*/ 43 h 206"/>
                  <a:gd name="T8" fmla="*/ 92 w 206"/>
                  <a:gd name="T9" fmla="*/ 0 h 206"/>
                  <a:gd name="T10" fmla="*/ 0 w 206"/>
                  <a:gd name="T11" fmla="*/ 103 h 206"/>
                  <a:gd name="T12" fmla="*/ 104 w 206"/>
                  <a:gd name="T13" fmla="*/ 206 h 206"/>
                  <a:gd name="T14" fmla="*/ 206 w 206"/>
                  <a:gd name="T15" fmla="*/ 114 h 206"/>
                  <a:gd name="T16" fmla="*/ 163 w 206"/>
                  <a:gd name="T17" fmla="*/ 124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6" h="206">
                    <a:moveTo>
                      <a:pt x="163" y="124"/>
                    </a:moveTo>
                    <a:cubicBezTo>
                      <a:pt x="154" y="148"/>
                      <a:pt x="131" y="166"/>
                      <a:pt x="103" y="166"/>
                    </a:cubicBezTo>
                    <a:cubicBezTo>
                      <a:pt x="69" y="166"/>
                      <a:pt x="41" y="138"/>
                      <a:pt x="40" y="103"/>
                    </a:cubicBezTo>
                    <a:cubicBezTo>
                      <a:pt x="40" y="75"/>
                      <a:pt x="58" y="52"/>
                      <a:pt x="83" y="43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40" y="6"/>
                      <a:pt x="0" y="50"/>
                      <a:pt x="0" y="103"/>
                    </a:cubicBezTo>
                    <a:cubicBezTo>
                      <a:pt x="0" y="160"/>
                      <a:pt x="47" y="206"/>
                      <a:pt x="104" y="206"/>
                    </a:cubicBezTo>
                    <a:cubicBezTo>
                      <a:pt x="157" y="206"/>
                      <a:pt x="200" y="166"/>
                      <a:pt x="206" y="114"/>
                    </a:cubicBezTo>
                    <a:lnTo>
                      <a:pt x="163" y="124"/>
                    </a:lnTo>
                    <a:close/>
                  </a:path>
                </a:pathLst>
              </a:custGeom>
              <a:solidFill>
                <a:srgbClr val="008899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856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7" name="Text Placeholder 3">
              <a:extLst>
                <a:ext uri="{FF2B5EF4-FFF2-40B4-BE49-F238E27FC236}">
                  <a16:creationId xmlns:a16="http://schemas.microsoft.com/office/drawing/2014/main" id="{94F24C83-4A63-459A-8810-26B3F27F4C66}"/>
                </a:ext>
              </a:extLst>
            </p:cNvPr>
            <p:cNvSpPr txBox="1">
              <a:spLocks/>
            </p:cNvSpPr>
            <p:nvPr/>
          </p:nvSpPr>
          <p:spPr>
            <a:xfrm>
              <a:off x="2201645" y="771528"/>
              <a:ext cx="3699000" cy="639571"/>
            </a:xfrm>
            <a:prstGeom prst="rect">
              <a:avLst/>
            </a:prstGeom>
            <a:ln>
              <a:solidFill>
                <a:srgbClr val="008899">
                  <a:lumMod val="75000"/>
                </a:srgbClr>
              </a:solidFill>
            </a:ln>
          </p:spPr>
          <p:txBody>
            <a:bodyPr lIns="108000" tIns="20253" rIns="108000" bIns="20253" anchor="ctr"/>
            <a:lstStyle>
              <a:lvl1pPr marL="0" marR="0" indent="0" algn="l" defTabSz="1088319" rtl="0" eaLnBrk="1" fontAlgn="base" latinLnBrk="0" hangingPunct="1">
                <a:lnSpc>
                  <a:spcPct val="90000"/>
                </a:lnSpc>
                <a:spcBef>
                  <a:spcPts val="119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lang="en-US" sz="1300" b="0" kern="1200" baseline="0" dirty="0" smtClean="0">
                  <a:solidFill>
                    <a:srgbClr val="808080"/>
                  </a:solidFill>
                  <a:latin typeface="+mn-lt"/>
                  <a:ea typeface="ＭＳ Ｐゴシック" charset="0"/>
                  <a:cs typeface="Arial"/>
                </a:defRPr>
              </a:lvl1pPr>
              <a:lvl2pPr marL="1088319" marR="0" indent="-272080" algn="l" defTabSz="1088319" rtl="0" eaLnBrk="1" fontAlgn="base" latinLnBrk="0" hangingPunct="1">
                <a:lnSpc>
                  <a:spcPct val="150000"/>
                </a:lnSpc>
                <a:spcBef>
                  <a:spcPts val="595"/>
                </a:spcBef>
                <a:spcAft>
                  <a:spcPct val="0"/>
                </a:spcAft>
                <a:buClrTx/>
                <a:buSzTx/>
                <a:buFontTx/>
                <a:buBlip>
                  <a:blip r:embed="rId3"/>
                </a:buBlip>
                <a:tabLst/>
                <a:defRPr lang="en-US" sz="1600" kern="1200" baseline="0" dirty="0" smtClean="0">
                  <a:solidFill>
                    <a:srgbClr val="808080"/>
                  </a:solidFill>
                  <a:latin typeface="+mn-lt"/>
                  <a:ea typeface="ＭＳ Ｐゴシック" charset="0"/>
                  <a:cs typeface="Arial"/>
                </a:defRPr>
              </a:lvl2pPr>
              <a:lvl3pPr marL="1360399" marR="0" indent="-272080" algn="l" defTabSz="1088319" rtl="0" eaLnBrk="1" fontAlgn="base" latinLnBrk="0" hangingPunct="1">
                <a:lnSpc>
                  <a:spcPct val="150000"/>
                </a:lnSpc>
                <a:spcBef>
                  <a:spcPts val="595"/>
                </a:spcBef>
                <a:spcAft>
                  <a:spcPct val="0"/>
                </a:spcAft>
                <a:buClrTx/>
                <a:buSzTx/>
                <a:buFontTx/>
                <a:buBlip>
                  <a:blip r:embed="rId4"/>
                </a:buBlip>
                <a:tabLst/>
                <a:defRPr lang="en-US" sz="1600" kern="1200" baseline="0" dirty="0" smtClean="0">
                  <a:solidFill>
                    <a:srgbClr val="808080"/>
                  </a:solidFill>
                  <a:latin typeface="+mn-lt"/>
                  <a:ea typeface="ＭＳ Ｐゴシック" charset="0"/>
                  <a:cs typeface="Arial"/>
                </a:defRPr>
              </a:lvl3pPr>
              <a:lvl4pPr marL="1904558" marR="0" indent="-272080" algn="l" defTabSz="1088319" rtl="0" eaLnBrk="1" fontAlgn="base" latinLnBrk="0" hangingPunct="1">
                <a:lnSpc>
                  <a:spcPct val="150000"/>
                </a:lnSpc>
                <a:spcBef>
                  <a:spcPts val="595"/>
                </a:spcBef>
                <a:spcAft>
                  <a:spcPct val="0"/>
                </a:spcAft>
                <a:buClrTx/>
                <a:buSzTx/>
                <a:buFontTx/>
                <a:buBlip>
                  <a:blip r:embed="rId5"/>
                </a:buBlip>
                <a:tabLst/>
                <a:defRPr lang="en-US" sz="1600" kern="1200" baseline="0" dirty="0" smtClean="0">
                  <a:solidFill>
                    <a:srgbClr val="808080"/>
                  </a:solidFill>
                  <a:latin typeface="+mn-lt"/>
                  <a:ea typeface="ＭＳ Ｐゴシック" charset="0"/>
                  <a:cs typeface="Arial"/>
                </a:defRPr>
              </a:lvl4pPr>
              <a:lvl5pPr marL="2448717" marR="0" indent="-272080" algn="l" defTabSz="1088319" rtl="0" eaLnBrk="1" fontAlgn="base" latinLnBrk="0" hangingPunct="1">
                <a:lnSpc>
                  <a:spcPct val="150000"/>
                </a:lnSpc>
                <a:spcBef>
                  <a:spcPts val="595"/>
                </a:spcBef>
                <a:spcAft>
                  <a:spcPct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 lang="en-US" sz="1600" kern="1200" baseline="0" dirty="0" smtClean="0">
                  <a:solidFill>
                    <a:srgbClr val="808080"/>
                  </a:solidFill>
                  <a:latin typeface="+mn-lt"/>
                  <a:ea typeface="ＭＳ Ｐゴシック" charset="0"/>
                  <a:cs typeface="Arial"/>
                </a:defRPr>
              </a:lvl5pPr>
              <a:lvl6pPr marL="2992877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37036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81196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25355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8588" marR="0" lvl="0" indent="-128588" algn="l" defTabSz="1088319" rtl="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667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Arial Unicode MS" panose="020B0604020202020204"/>
                  <a:cs typeface="Arial"/>
                </a:rPr>
                <a:t>Create 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Arial Unicode MS" panose="020B0604020202020204"/>
                  <a:cs typeface="Arial"/>
                </a:rPr>
                <a:t>simple, sustainable solutions 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Arial Unicode MS" panose="020B0604020202020204"/>
                  <a:cs typeface="Arial"/>
                </a:rPr>
                <a:t>that facilitate improvements in non-clinical data quality without impacting innovation and freedom of research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B2B09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306185F-2B9A-42E0-B213-6C67578EFE35}"/>
              </a:ext>
            </a:extLst>
          </p:cNvPr>
          <p:cNvGrpSpPr/>
          <p:nvPr/>
        </p:nvGrpSpPr>
        <p:grpSpPr>
          <a:xfrm>
            <a:off x="1269130" y="2421038"/>
            <a:ext cx="4631689" cy="888140"/>
            <a:chOff x="1269129" y="1494632"/>
            <a:chExt cx="4631689" cy="88814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F4E96BF-AA1D-4D22-AD50-775EF8733896}"/>
                </a:ext>
              </a:extLst>
            </p:cNvPr>
            <p:cNvSpPr/>
            <p:nvPr/>
          </p:nvSpPr>
          <p:spPr>
            <a:xfrm>
              <a:off x="1346888" y="1494632"/>
              <a:ext cx="772773" cy="888140"/>
            </a:xfrm>
            <a:prstGeom prst="rect">
              <a:avLst/>
            </a:prstGeom>
            <a:solidFill>
              <a:srgbClr val="F89C2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0758" tIns="0" rIns="60758" bIns="0" rtlCol="0" anchor="ctr"/>
            <a:lstStyle/>
            <a:p>
              <a:pPr marL="60758" marR="0" lvl="0" indent="0" algn="ctr" defTabSz="6856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Strategic fit with PREMOS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01CBF59-5016-4D7A-8D1F-1B11D90657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69129" y="1798337"/>
              <a:ext cx="236987" cy="23692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6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C8E979E9-1F83-4AF8-B8EC-720D59923DA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19485" y="1829591"/>
              <a:ext cx="160331" cy="149850"/>
              <a:chOff x="199133" y="2714152"/>
              <a:chExt cx="265134" cy="247867"/>
            </a:xfrm>
          </p:grpSpPr>
          <p:sp>
            <p:nvSpPr>
              <p:cNvPr id="75" name="Freeform 90">
                <a:extLst>
                  <a:ext uri="{FF2B5EF4-FFF2-40B4-BE49-F238E27FC236}">
                    <a16:creationId xmlns:a16="http://schemas.microsoft.com/office/drawing/2014/main" id="{B00A7714-9C2D-46B9-83BF-2A501C12489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flipH="1">
                <a:off x="199133" y="2714152"/>
                <a:ext cx="265134" cy="247867"/>
              </a:xfrm>
              <a:custGeom>
                <a:avLst/>
                <a:gdLst>
                  <a:gd name="T0" fmla="*/ 521685 w 1731"/>
                  <a:gd name="T1" fmla="*/ 381000 h 1200"/>
                  <a:gd name="T2" fmla="*/ 1338838 w 1731"/>
                  <a:gd name="T3" fmla="*/ 381000 h 1200"/>
                  <a:gd name="T4" fmla="*/ 1388082 w 1731"/>
                  <a:gd name="T5" fmla="*/ 304800 h 1200"/>
                  <a:gd name="T6" fmla="*/ 1334221 w 1731"/>
                  <a:gd name="T7" fmla="*/ 188912 h 1200"/>
                  <a:gd name="T8" fmla="*/ 1595833 w 1731"/>
                  <a:gd name="T9" fmla="*/ 0 h 1200"/>
                  <a:gd name="T10" fmla="*/ 1854367 w 1731"/>
                  <a:gd name="T11" fmla="*/ 190500 h 1200"/>
                  <a:gd name="T12" fmla="*/ 1798967 w 1731"/>
                  <a:gd name="T13" fmla="*/ 304800 h 1200"/>
                  <a:gd name="T14" fmla="*/ 1858984 w 1731"/>
                  <a:gd name="T15" fmla="*/ 381000 h 1200"/>
                  <a:gd name="T16" fmla="*/ 2654592 w 1731"/>
                  <a:gd name="T17" fmla="*/ 381000 h 1200"/>
                  <a:gd name="T18" fmla="*/ 2654592 w 1731"/>
                  <a:gd name="T19" fmla="*/ 947738 h 1200"/>
                  <a:gd name="T20" fmla="*/ 2593036 w 1731"/>
                  <a:gd name="T21" fmla="*/ 1008062 h 1200"/>
                  <a:gd name="T22" fmla="*/ 2405291 w 1731"/>
                  <a:gd name="T23" fmla="*/ 952500 h 1200"/>
                  <a:gd name="T24" fmla="*/ 2145218 w 1731"/>
                  <a:gd name="T25" fmla="*/ 1146175 h 1200"/>
                  <a:gd name="T26" fmla="*/ 2405291 w 1731"/>
                  <a:gd name="T27" fmla="*/ 1333500 h 1200"/>
                  <a:gd name="T28" fmla="*/ 2599191 w 1731"/>
                  <a:gd name="T29" fmla="*/ 1274762 h 1200"/>
                  <a:gd name="T30" fmla="*/ 2663825 w 1731"/>
                  <a:gd name="T31" fmla="*/ 1333500 h 1200"/>
                  <a:gd name="T32" fmla="*/ 2663825 w 1731"/>
                  <a:gd name="T33" fmla="*/ 1905000 h 1200"/>
                  <a:gd name="T34" fmla="*/ 1855906 w 1731"/>
                  <a:gd name="T35" fmla="*/ 1905000 h 1200"/>
                  <a:gd name="T36" fmla="*/ 1785117 w 1731"/>
                  <a:gd name="T37" fmla="*/ 1843088 h 1200"/>
                  <a:gd name="T38" fmla="*/ 1854367 w 1731"/>
                  <a:gd name="T39" fmla="*/ 1714500 h 1200"/>
                  <a:gd name="T40" fmla="*/ 1597372 w 1731"/>
                  <a:gd name="T41" fmla="*/ 1524000 h 1200"/>
                  <a:gd name="T42" fmla="*/ 1334221 w 1731"/>
                  <a:gd name="T43" fmla="*/ 1714500 h 1200"/>
                  <a:gd name="T44" fmla="*/ 1406549 w 1731"/>
                  <a:gd name="T45" fmla="*/ 1847850 h 1200"/>
                  <a:gd name="T46" fmla="*/ 1338838 w 1731"/>
                  <a:gd name="T47" fmla="*/ 1905000 h 1200"/>
                  <a:gd name="T48" fmla="*/ 517068 w 1731"/>
                  <a:gd name="T49" fmla="*/ 1905000 h 1200"/>
                  <a:gd name="T50" fmla="*/ 517068 w 1731"/>
                  <a:gd name="T51" fmla="*/ 1338262 h 1200"/>
                  <a:gd name="T52" fmla="*/ 455513 w 1731"/>
                  <a:gd name="T53" fmla="*/ 1271587 h 1200"/>
                  <a:gd name="T54" fmla="*/ 261612 w 1731"/>
                  <a:gd name="T55" fmla="*/ 1336675 h 1200"/>
                  <a:gd name="T56" fmla="*/ 3078 w 1731"/>
                  <a:gd name="T57" fmla="*/ 1146175 h 1200"/>
                  <a:gd name="T58" fmla="*/ 263151 w 1731"/>
                  <a:gd name="T59" fmla="*/ 952500 h 1200"/>
                  <a:gd name="T60" fmla="*/ 461668 w 1731"/>
                  <a:gd name="T61" fmla="*/ 1022350 h 1200"/>
                  <a:gd name="T62" fmla="*/ 521685 w 1731"/>
                  <a:gd name="T63" fmla="*/ 952500 h 1200"/>
                  <a:gd name="T64" fmla="*/ 521685 w 1731"/>
                  <a:gd name="T65" fmla="*/ 381000 h 12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31"/>
                  <a:gd name="T100" fmla="*/ 0 h 1200"/>
                  <a:gd name="T101" fmla="*/ 1731 w 1731"/>
                  <a:gd name="T102" fmla="*/ 1200 h 12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31" h="1200">
                    <a:moveTo>
                      <a:pt x="339" y="240"/>
                    </a:moveTo>
                    <a:cubicBezTo>
                      <a:pt x="604" y="240"/>
                      <a:pt x="870" y="240"/>
                      <a:pt x="870" y="240"/>
                    </a:cubicBezTo>
                    <a:cubicBezTo>
                      <a:pt x="965" y="234"/>
                      <a:pt x="908" y="201"/>
                      <a:pt x="902" y="192"/>
                    </a:cubicBezTo>
                    <a:cubicBezTo>
                      <a:pt x="891" y="177"/>
                      <a:pt x="867" y="173"/>
                      <a:pt x="867" y="119"/>
                    </a:cubicBezTo>
                    <a:cubicBezTo>
                      <a:pt x="867" y="65"/>
                      <a:pt x="924" y="0"/>
                      <a:pt x="1037" y="0"/>
                    </a:cubicBezTo>
                    <a:cubicBezTo>
                      <a:pt x="1150" y="0"/>
                      <a:pt x="1204" y="75"/>
                      <a:pt x="1205" y="120"/>
                    </a:cubicBezTo>
                    <a:cubicBezTo>
                      <a:pt x="1206" y="165"/>
                      <a:pt x="1178" y="183"/>
                      <a:pt x="1169" y="192"/>
                    </a:cubicBezTo>
                    <a:cubicBezTo>
                      <a:pt x="1160" y="201"/>
                      <a:pt x="1114" y="235"/>
                      <a:pt x="1208" y="240"/>
                    </a:cubicBezTo>
                    <a:cubicBezTo>
                      <a:pt x="1327" y="240"/>
                      <a:pt x="1461" y="240"/>
                      <a:pt x="1725" y="240"/>
                    </a:cubicBezTo>
                    <a:cubicBezTo>
                      <a:pt x="1725" y="418"/>
                      <a:pt x="1725" y="597"/>
                      <a:pt x="1725" y="597"/>
                    </a:cubicBezTo>
                    <a:cubicBezTo>
                      <a:pt x="1721" y="665"/>
                      <a:pt x="1710" y="649"/>
                      <a:pt x="1685" y="635"/>
                    </a:cubicBezTo>
                    <a:cubicBezTo>
                      <a:pt x="1660" y="621"/>
                      <a:pt x="1622" y="600"/>
                      <a:pt x="1563" y="600"/>
                    </a:cubicBezTo>
                    <a:cubicBezTo>
                      <a:pt x="1504" y="600"/>
                      <a:pt x="1394" y="635"/>
                      <a:pt x="1394" y="722"/>
                    </a:cubicBezTo>
                    <a:cubicBezTo>
                      <a:pt x="1394" y="809"/>
                      <a:pt x="1500" y="840"/>
                      <a:pt x="1563" y="840"/>
                    </a:cubicBezTo>
                    <a:cubicBezTo>
                      <a:pt x="1626" y="840"/>
                      <a:pt x="1670" y="818"/>
                      <a:pt x="1689" y="803"/>
                    </a:cubicBezTo>
                    <a:cubicBezTo>
                      <a:pt x="1708" y="788"/>
                      <a:pt x="1726" y="772"/>
                      <a:pt x="1731" y="840"/>
                    </a:cubicBezTo>
                    <a:cubicBezTo>
                      <a:pt x="1731" y="840"/>
                      <a:pt x="1731" y="1020"/>
                      <a:pt x="1731" y="1200"/>
                    </a:cubicBezTo>
                    <a:cubicBezTo>
                      <a:pt x="1468" y="1200"/>
                      <a:pt x="1206" y="1200"/>
                      <a:pt x="1206" y="1200"/>
                    </a:cubicBezTo>
                    <a:cubicBezTo>
                      <a:pt x="1137" y="1200"/>
                      <a:pt x="1145" y="1173"/>
                      <a:pt x="1160" y="1161"/>
                    </a:cubicBezTo>
                    <a:cubicBezTo>
                      <a:pt x="1175" y="1149"/>
                      <a:pt x="1205" y="1127"/>
                      <a:pt x="1205" y="1080"/>
                    </a:cubicBezTo>
                    <a:cubicBezTo>
                      <a:pt x="1205" y="1033"/>
                      <a:pt x="1155" y="960"/>
                      <a:pt x="1038" y="960"/>
                    </a:cubicBezTo>
                    <a:cubicBezTo>
                      <a:pt x="921" y="960"/>
                      <a:pt x="867" y="1026"/>
                      <a:pt x="867" y="1080"/>
                    </a:cubicBezTo>
                    <a:cubicBezTo>
                      <a:pt x="867" y="1134"/>
                      <a:pt x="899" y="1149"/>
                      <a:pt x="914" y="1164"/>
                    </a:cubicBezTo>
                    <a:cubicBezTo>
                      <a:pt x="929" y="1179"/>
                      <a:pt x="933" y="1199"/>
                      <a:pt x="870" y="1200"/>
                    </a:cubicBezTo>
                    <a:cubicBezTo>
                      <a:pt x="870" y="1200"/>
                      <a:pt x="603" y="1200"/>
                      <a:pt x="336" y="1200"/>
                    </a:cubicBezTo>
                    <a:cubicBezTo>
                      <a:pt x="336" y="1021"/>
                      <a:pt x="336" y="843"/>
                      <a:pt x="336" y="843"/>
                    </a:cubicBezTo>
                    <a:cubicBezTo>
                      <a:pt x="339" y="788"/>
                      <a:pt x="319" y="780"/>
                      <a:pt x="296" y="801"/>
                    </a:cubicBezTo>
                    <a:cubicBezTo>
                      <a:pt x="273" y="822"/>
                      <a:pt x="235" y="842"/>
                      <a:pt x="170" y="842"/>
                    </a:cubicBezTo>
                    <a:cubicBezTo>
                      <a:pt x="105" y="842"/>
                      <a:pt x="4" y="802"/>
                      <a:pt x="2" y="722"/>
                    </a:cubicBezTo>
                    <a:cubicBezTo>
                      <a:pt x="0" y="642"/>
                      <a:pt x="98" y="600"/>
                      <a:pt x="171" y="600"/>
                    </a:cubicBezTo>
                    <a:cubicBezTo>
                      <a:pt x="244" y="600"/>
                      <a:pt x="285" y="632"/>
                      <a:pt x="300" y="644"/>
                    </a:cubicBezTo>
                    <a:cubicBezTo>
                      <a:pt x="315" y="656"/>
                      <a:pt x="339" y="641"/>
                      <a:pt x="339" y="600"/>
                    </a:cubicBezTo>
                    <a:cubicBezTo>
                      <a:pt x="339" y="600"/>
                      <a:pt x="339" y="420"/>
                      <a:pt x="339" y="240"/>
                    </a:cubicBezTo>
                    <a:close/>
                  </a:path>
                </a:pathLst>
              </a:custGeom>
              <a:solidFill>
                <a:srgbClr val="F05170"/>
              </a:solidFill>
              <a:ln w="41275" cap="flat" cmpd="sng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de-DE"/>
                </a:defPPr>
                <a:lvl1pPr marL="0" algn="l" defTabSz="1221456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10728" algn="l" defTabSz="1221456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21456" algn="l" defTabSz="1221456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32183" algn="l" defTabSz="1221456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42911" algn="l" defTabSz="1221456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53639" algn="l" defTabSz="1221456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64367" algn="l" defTabSz="1221456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75094" algn="l" defTabSz="1221456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85822" algn="l" defTabSz="1221456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6092" rtl="0" eaLnBrk="1" fontAlgn="base" latinLnBrk="0" hangingPunct="1">
                  <a:lnSpc>
                    <a:spcPct val="10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215283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8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91">
                <a:extLst>
                  <a:ext uri="{FF2B5EF4-FFF2-40B4-BE49-F238E27FC236}">
                    <a16:creationId xmlns:a16="http://schemas.microsoft.com/office/drawing/2014/main" id="{8E703FDE-49C1-4F76-BDD6-54894B3D705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flipH="1">
                <a:off x="199133" y="2714152"/>
                <a:ext cx="265134" cy="247867"/>
              </a:xfrm>
              <a:custGeom>
                <a:avLst/>
                <a:gdLst>
                  <a:gd name="T0" fmla="*/ 521685 w 1731"/>
                  <a:gd name="T1" fmla="*/ 381000 h 1200"/>
                  <a:gd name="T2" fmla="*/ 1338838 w 1731"/>
                  <a:gd name="T3" fmla="*/ 381000 h 1200"/>
                  <a:gd name="T4" fmla="*/ 1388082 w 1731"/>
                  <a:gd name="T5" fmla="*/ 304800 h 1200"/>
                  <a:gd name="T6" fmla="*/ 1334221 w 1731"/>
                  <a:gd name="T7" fmla="*/ 188912 h 1200"/>
                  <a:gd name="T8" fmla="*/ 1595833 w 1731"/>
                  <a:gd name="T9" fmla="*/ 0 h 1200"/>
                  <a:gd name="T10" fmla="*/ 1854367 w 1731"/>
                  <a:gd name="T11" fmla="*/ 190500 h 1200"/>
                  <a:gd name="T12" fmla="*/ 1798967 w 1731"/>
                  <a:gd name="T13" fmla="*/ 304800 h 1200"/>
                  <a:gd name="T14" fmla="*/ 1858984 w 1731"/>
                  <a:gd name="T15" fmla="*/ 381000 h 1200"/>
                  <a:gd name="T16" fmla="*/ 2654592 w 1731"/>
                  <a:gd name="T17" fmla="*/ 381000 h 1200"/>
                  <a:gd name="T18" fmla="*/ 2654592 w 1731"/>
                  <a:gd name="T19" fmla="*/ 947738 h 1200"/>
                  <a:gd name="T20" fmla="*/ 2593036 w 1731"/>
                  <a:gd name="T21" fmla="*/ 1008062 h 1200"/>
                  <a:gd name="T22" fmla="*/ 2405291 w 1731"/>
                  <a:gd name="T23" fmla="*/ 952500 h 1200"/>
                  <a:gd name="T24" fmla="*/ 2145218 w 1731"/>
                  <a:gd name="T25" fmla="*/ 1146175 h 1200"/>
                  <a:gd name="T26" fmla="*/ 2405291 w 1731"/>
                  <a:gd name="T27" fmla="*/ 1333500 h 1200"/>
                  <a:gd name="T28" fmla="*/ 2599191 w 1731"/>
                  <a:gd name="T29" fmla="*/ 1274762 h 1200"/>
                  <a:gd name="T30" fmla="*/ 2663825 w 1731"/>
                  <a:gd name="T31" fmla="*/ 1333500 h 1200"/>
                  <a:gd name="T32" fmla="*/ 2663825 w 1731"/>
                  <a:gd name="T33" fmla="*/ 1905000 h 1200"/>
                  <a:gd name="T34" fmla="*/ 1855906 w 1731"/>
                  <a:gd name="T35" fmla="*/ 1905000 h 1200"/>
                  <a:gd name="T36" fmla="*/ 1785117 w 1731"/>
                  <a:gd name="T37" fmla="*/ 1843088 h 1200"/>
                  <a:gd name="T38" fmla="*/ 1854367 w 1731"/>
                  <a:gd name="T39" fmla="*/ 1714500 h 1200"/>
                  <a:gd name="T40" fmla="*/ 1597372 w 1731"/>
                  <a:gd name="T41" fmla="*/ 1524000 h 1200"/>
                  <a:gd name="T42" fmla="*/ 1334221 w 1731"/>
                  <a:gd name="T43" fmla="*/ 1714500 h 1200"/>
                  <a:gd name="T44" fmla="*/ 1406549 w 1731"/>
                  <a:gd name="T45" fmla="*/ 1847850 h 1200"/>
                  <a:gd name="T46" fmla="*/ 1338838 w 1731"/>
                  <a:gd name="T47" fmla="*/ 1905000 h 1200"/>
                  <a:gd name="T48" fmla="*/ 517068 w 1731"/>
                  <a:gd name="T49" fmla="*/ 1905000 h 1200"/>
                  <a:gd name="T50" fmla="*/ 517068 w 1731"/>
                  <a:gd name="T51" fmla="*/ 1338262 h 1200"/>
                  <a:gd name="T52" fmla="*/ 455513 w 1731"/>
                  <a:gd name="T53" fmla="*/ 1271587 h 1200"/>
                  <a:gd name="T54" fmla="*/ 261612 w 1731"/>
                  <a:gd name="T55" fmla="*/ 1336675 h 1200"/>
                  <a:gd name="T56" fmla="*/ 3078 w 1731"/>
                  <a:gd name="T57" fmla="*/ 1146175 h 1200"/>
                  <a:gd name="T58" fmla="*/ 263151 w 1731"/>
                  <a:gd name="T59" fmla="*/ 952500 h 1200"/>
                  <a:gd name="T60" fmla="*/ 461668 w 1731"/>
                  <a:gd name="T61" fmla="*/ 1022350 h 1200"/>
                  <a:gd name="T62" fmla="*/ 521685 w 1731"/>
                  <a:gd name="T63" fmla="*/ 952500 h 1200"/>
                  <a:gd name="T64" fmla="*/ 521685 w 1731"/>
                  <a:gd name="T65" fmla="*/ 381000 h 12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31"/>
                  <a:gd name="T100" fmla="*/ 0 h 1200"/>
                  <a:gd name="T101" fmla="*/ 1731 w 1731"/>
                  <a:gd name="T102" fmla="*/ 1200 h 12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31" h="1200">
                    <a:moveTo>
                      <a:pt x="339" y="240"/>
                    </a:moveTo>
                    <a:cubicBezTo>
                      <a:pt x="604" y="240"/>
                      <a:pt x="870" y="240"/>
                      <a:pt x="870" y="240"/>
                    </a:cubicBezTo>
                    <a:cubicBezTo>
                      <a:pt x="965" y="234"/>
                      <a:pt x="908" y="201"/>
                      <a:pt x="902" y="192"/>
                    </a:cubicBezTo>
                    <a:cubicBezTo>
                      <a:pt x="891" y="177"/>
                      <a:pt x="867" y="173"/>
                      <a:pt x="867" y="119"/>
                    </a:cubicBezTo>
                    <a:cubicBezTo>
                      <a:pt x="867" y="65"/>
                      <a:pt x="924" y="0"/>
                      <a:pt x="1037" y="0"/>
                    </a:cubicBezTo>
                    <a:cubicBezTo>
                      <a:pt x="1150" y="0"/>
                      <a:pt x="1204" y="75"/>
                      <a:pt x="1205" y="120"/>
                    </a:cubicBezTo>
                    <a:cubicBezTo>
                      <a:pt x="1206" y="165"/>
                      <a:pt x="1178" y="183"/>
                      <a:pt x="1169" y="192"/>
                    </a:cubicBezTo>
                    <a:cubicBezTo>
                      <a:pt x="1160" y="201"/>
                      <a:pt x="1114" y="235"/>
                      <a:pt x="1208" y="240"/>
                    </a:cubicBezTo>
                    <a:cubicBezTo>
                      <a:pt x="1327" y="240"/>
                      <a:pt x="1461" y="240"/>
                      <a:pt x="1725" y="240"/>
                    </a:cubicBezTo>
                    <a:cubicBezTo>
                      <a:pt x="1725" y="418"/>
                      <a:pt x="1725" y="597"/>
                      <a:pt x="1725" y="597"/>
                    </a:cubicBezTo>
                    <a:cubicBezTo>
                      <a:pt x="1721" y="665"/>
                      <a:pt x="1710" y="649"/>
                      <a:pt x="1685" y="635"/>
                    </a:cubicBezTo>
                    <a:cubicBezTo>
                      <a:pt x="1660" y="621"/>
                      <a:pt x="1622" y="600"/>
                      <a:pt x="1563" y="600"/>
                    </a:cubicBezTo>
                    <a:cubicBezTo>
                      <a:pt x="1504" y="600"/>
                      <a:pt x="1394" y="635"/>
                      <a:pt x="1394" y="722"/>
                    </a:cubicBezTo>
                    <a:cubicBezTo>
                      <a:pt x="1394" y="809"/>
                      <a:pt x="1500" y="840"/>
                      <a:pt x="1563" y="840"/>
                    </a:cubicBezTo>
                    <a:cubicBezTo>
                      <a:pt x="1626" y="840"/>
                      <a:pt x="1670" y="818"/>
                      <a:pt x="1689" y="803"/>
                    </a:cubicBezTo>
                    <a:cubicBezTo>
                      <a:pt x="1708" y="788"/>
                      <a:pt x="1726" y="772"/>
                      <a:pt x="1731" y="840"/>
                    </a:cubicBezTo>
                    <a:cubicBezTo>
                      <a:pt x="1731" y="840"/>
                      <a:pt x="1731" y="1020"/>
                      <a:pt x="1731" y="1200"/>
                    </a:cubicBezTo>
                    <a:cubicBezTo>
                      <a:pt x="1468" y="1200"/>
                      <a:pt x="1206" y="1200"/>
                      <a:pt x="1206" y="1200"/>
                    </a:cubicBezTo>
                    <a:cubicBezTo>
                      <a:pt x="1137" y="1200"/>
                      <a:pt x="1145" y="1173"/>
                      <a:pt x="1160" y="1161"/>
                    </a:cubicBezTo>
                    <a:cubicBezTo>
                      <a:pt x="1175" y="1149"/>
                      <a:pt x="1205" y="1127"/>
                      <a:pt x="1205" y="1080"/>
                    </a:cubicBezTo>
                    <a:cubicBezTo>
                      <a:pt x="1205" y="1033"/>
                      <a:pt x="1155" y="960"/>
                      <a:pt x="1038" y="960"/>
                    </a:cubicBezTo>
                    <a:cubicBezTo>
                      <a:pt x="921" y="960"/>
                      <a:pt x="867" y="1026"/>
                      <a:pt x="867" y="1080"/>
                    </a:cubicBezTo>
                    <a:cubicBezTo>
                      <a:pt x="867" y="1134"/>
                      <a:pt x="899" y="1149"/>
                      <a:pt x="914" y="1164"/>
                    </a:cubicBezTo>
                    <a:cubicBezTo>
                      <a:pt x="929" y="1179"/>
                      <a:pt x="933" y="1199"/>
                      <a:pt x="870" y="1200"/>
                    </a:cubicBezTo>
                    <a:cubicBezTo>
                      <a:pt x="870" y="1200"/>
                      <a:pt x="603" y="1200"/>
                      <a:pt x="336" y="1200"/>
                    </a:cubicBezTo>
                    <a:cubicBezTo>
                      <a:pt x="336" y="1021"/>
                      <a:pt x="336" y="843"/>
                      <a:pt x="336" y="843"/>
                    </a:cubicBezTo>
                    <a:cubicBezTo>
                      <a:pt x="339" y="788"/>
                      <a:pt x="319" y="780"/>
                      <a:pt x="296" y="801"/>
                    </a:cubicBezTo>
                    <a:cubicBezTo>
                      <a:pt x="273" y="822"/>
                      <a:pt x="235" y="842"/>
                      <a:pt x="170" y="842"/>
                    </a:cubicBezTo>
                    <a:cubicBezTo>
                      <a:pt x="105" y="842"/>
                      <a:pt x="4" y="802"/>
                      <a:pt x="2" y="722"/>
                    </a:cubicBezTo>
                    <a:cubicBezTo>
                      <a:pt x="0" y="642"/>
                      <a:pt x="98" y="600"/>
                      <a:pt x="171" y="600"/>
                    </a:cubicBezTo>
                    <a:cubicBezTo>
                      <a:pt x="244" y="600"/>
                      <a:pt x="285" y="632"/>
                      <a:pt x="300" y="644"/>
                    </a:cubicBezTo>
                    <a:cubicBezTo>
                      <a:pt x="315" y="656"/>
                      <a:pt x="339" y="641"/>
                      <a:pt x="339" y="600"/>
                    </a:cubicBezTo>
                    <a:cubicBezTo>
                      <a:pt x="339" y="600"/>
                      <a:pt x="339" y="420"/>
                      <a:pt x="339" y="240"/>
                    </a:cubicBezTo>
                    <a:close/>
                  </a:path>
                </a:pathLst>
              </a:custGeom>
              <a:solidFill>
                <a:srgbClr val="F89C27"/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de-DE"/>
                </a:defPPr>
                <a:lvl1pPr marL="0" algn="l" defTabSz="1221456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10728" algn="l" defTabSz="1221456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21456" algn="l" defTabSz="1221456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32183" algn="l" defTabSz="1221456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42911" algn="l" defTabSz="1221456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53639" algn="l" defTabSz="1221456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64367" algn="l" defTabSz="1221456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75094" algn="l" defTabSz="1221456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85822" algn="l" defTabSz="1221456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6092" rtl="0" eaLnBrk="1" fontAlgn="base" latinLnBrk="0" hangingPunct="1">
                  <a:lnSpc>
                    <a:spcPct val="100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rgbClr val="215283"/>
                  </a:buClr>
                  <a:buSzPct val="85000"/>
                  <a:buFontTx/>
                  <a:buNone/>
                  <a:tabLst/>
                  <a:defRPr/>
                </a:pPr>
                <a:endParaRPr kumimoji="0" lang="en-US" sz="82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4" name="Arc 73">
              <a:extLst>
                <a:ext uri="{FF2B5EF4-FFF2-40B4-BE49-F238E27FC236}">
                  <a16:creationId xmlns:a16="http://schemas.microsoft.com/office/drawing/2014/main" id="{3F5E711E-2D91-44E1-B7DC-6C2041FDE6E9}"/>
                </a:ext>
              </a:extLst>
            </p:cNvPr>
            <p:cNvSpPr/>
            <p:nvPr/>
          </p:nvSpPr>
          <p:spPr>
            <a:xfrm rot="10800000">
              <a:off x="1269457" y="1796990"/>
              <a:ext cx="256205" cy="243000"/>
            </a:xfrm>
            <a:prstGeom prst="arc">
              <a:avLst>
                <a:gd name="adj1" fmla="val 16935661"/>
                <a:gd name="adj2" fmla="val 4290029"/>
              </a:avLst>
            </a:prstGeom>
            <a:noFill/>
            <a:ln w="12700" cap="flat" cmpd="sng" algn="ctr">
              <a:solidFill>
                <a:srgbClr val="F89C2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6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Text Placeholder 3">
              <a:extLst>
                <a:ext uri="{FF2B5EF4-FFF2-40B4-BE49-F238E27FC236}">
                  <a16:creationId xmlns:a16="http://schemas.microsoft.com/office/drawing/2014/main" id="{A51E8FE3-D5F9-4CA1-AF50-C850E4416260}"/>
                </a:ext>
              </a:extLst>
            </p:cNvPr>
            <p:cNvSpPr txBox="1">
              <a:spLocks/>
            </p:cNvSpPr>
            <p:nvPr/>
          </p:nvSpPr>
          <p:spPr>
            <a:xfrm>
              <a:off x="2201818" y="1499235"/>
              <a:ext cx="3699000" cy="880364"/>
            </a:xfrm>
            <a:prstGeom prst="rect">
              <a:avLst/>
            </a:prstGeom>
            <a:ln>
              <a:solidFill>
                <a:srgbClr val="F89C27"/>
              </a:solidFill>
            </a:ln>
          </p:spPr>
          <p:txBody>
            <a:bodyPr lIns="108000" tIns="20253" rIns="108000" bIns="20253" anchor="ctr"/>
            <a:lstStyle>
              <a:lvl1pPr marL="144000" marR="0" indent="-144000" algn="l" defTabSz="1088319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E78634"/>
                </a:buClr>
                <a:buSzTx/>
                <a:buFont typeface="Calibri" panose="020F0502020204030204" pitchFamily="34" charset="0"/>
                <a:buChar char="•"/>
                <a:tabLst/>
                <a:defRPr lang="en-US" sz="1300" b="0" kern="1200" baseline="0" dirty="0" smtClean="0">
                  <a:solidFill>
                    <a:srgbClr val="808080"/>
                  </a:solidFill>
                  <a:latin typeface="+mn-lt"/>
                  <a:ea typeface="ＭＳ Ｐゴシック" charset="0"/>
                  <a:cs typeface="Arial"/>
                </a:defRPr>
              </a:lvl1pPr>
              <a:lvl2pPr marL="1088319" marR="0" indent="-272080" algn="l" defTabSz="1088319" rtl="0" eaLnBrk="1" fontAlgn="base" latinLnBrk="0" hangingPunct="1">
                <a:lnSpc>
                  <a:spcPct val="150000"/>
                </a:lnSpc>
                <a:spcBef>
                  <a:spcPts val="595"/>
                </a:spcBef>
                <a:spcAft>
                  <a:spcPct val="0"/>
                </a:spcAft>
                <a:buClrTx/>
                <a:buSzTx/>
                <a:buFontTx/>
                <a:buBlip>
                  <a:blip r:embed="rId3"/>
                </a:buBlip>
                <a:tabLst/>
                <a:defRPr lang="en-US" sz="1600" kern="1200" baseline="0" dirty="0" smtClean="0">
                  <a:solidFill>
                    <a:srgbClr val="808080"/>
                  </a:solidFill>
                  <a:latin typeface="+mn-lt"/>
                  <a:ea typeface="ＭＳ Ｐゴシック" charset="0"/>
                  <a:cs typeface="Arial"/>
                </a:defRPr>
              </a:lvl2pPr>
              <a:lvl3pPr marL="1360399" marR="0" indent="-272080" algn="l" defTabSz="1088319" rtl="0" eaLnBrk="1" fontAlgn="base" latinLnBrk="0" hangingPunct="1">
                <a:lnSpc>
                  <a:spcPct val="150000"/>
                </a:lnSpc>
                <a:spcBef>
                  <a:spcPts val="595"/>
                </a:spcBef>
                <a:spcAft>
                  <a:spcPct val="0"/>
                </a:spcAft>
                <a:buClrTx/>
                <a:buSzTx/>
                <a:buFontTx/>
                <a:buBlip>
                  <a:blip r:embed="rId4"/>
                </a:buBlip>
                <a:tabLst/>
                <a:defRPr lang="en-US" sz="1600" kern="1200" baseline="0" dirty="0" smtClean="0">
                  <a:solidFill>
                    <a:srgbClr val="808080"/>
                  </a:solidFill>
                  <a:latin typeface="+mn-lt"/>
                  <a:ea typeface="ＭＳ Ｐゴシック" charset="0"/>
                  <a:cs typeface="Arial"/>
                </a:defRPr>
              </a:lvl3pPr>
              <a:lvl4pPr marL="1904558" marR="0" indent="-272080" algn="l" defTabSz="1088319" rtl="0" eaLnBrk="1" fontAlgn="base" latinLnBrk="0" hangingPunct="1">
                <a:lnSpc>
                  <a:spcPct val="150000"/>
                </a:lnSpc>
                <a:spcBef>
                  <a:spcPts val="595"/>
                </a:spcBef>
                <a:spcAft>
                  <a:spcPct val="0"/>
                </a:spcAft>
                <a:buClrTx/>
                <a:buSzTx/>
                <a:buFontTx/>
                <a:buBlip>
                  <a:blip r:embed="rId5"/>
                </a:buBlip>
                <a:tabLst/>
                <a:defRPr lang="en-US" sz="1600" kern="1200" baseline="0" dirty="0" smtClean="0">
                  <a:solidFill>
                    <a:srgbClr val="808080"/>
                  </a:solidFill>
                  <a:latin typeface="+mn-lt"/>
                  <a:ea typeface="ＭＳ Ｐゴシック" charset="0"/>
                  <a:cs typeface="Arial"/>
                </a:defRPr>
              </a:lvl4pPr>
              <a:lvl5pPr marL="2448717" marR="0" indent="-272080" algn="l" defTabSz="1088319" rtl="0" eaLnBrk="1" fontAlgn="base" latinLnBrk="0" hangingPunct="1">
                <a:lnSpc>
                  <a:spcPct val="150000"/>
                </a:lnSpc>
                <a:spcBef>
                  <a:spcPts val="595"/>
                </a:spcBef>
                <a:spcAft>
                  <a:spcPct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 lang="en-US" sz="1600" kern="1200" baseline="0" dirty="0" smtClean="0">
                  <a:solidFill>
                    <a:srgbClr val="808080"/>
                  </a:solidFill>
                  <a:latin typeface="+mn-lt"/>
                  <a:ea typeface="ＭＳ Ｐゴシック" charset="0"/>
                  <a:cs typeface="Arial"/>
                </a:defRPr>
              </a:lvl5pPr>
              <a:lvl6pPr marL="2992877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37036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81196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25355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8000" marR="0" lvl="0" indent="-108000" algn="l" defTabSz="816239" rtl="0" eaLnBrk="1" fontAlgn="base" latinLnBrk="0" hangingPunct="1">
                <a:lnSpc>
                  <a:spcPct val="100000"/>
                </a:lnSpc>
                <a:spcBef>
                  <a:spcPts val="338"/>
                </a:spcBef>
                <a:spcAft>
                  <a:spcPct val="0"/>
                </a:spcAft>
                <a:buClr>
                  <a:srgbClr val="E78634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Arial Unicode MS" panose="020B0604020202020204"/>
                  <a:cs typeface="Arial"/>
                </a:rPr>
                <a:t>Enhanced predictive validity, better reproducibility and translatability of animal models due to 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Arial Unicode MS" panose="020B0604020202020204"/>
                  <a:cs typeface="Arial"/>
                </a:rPr>
                <a:t>strengthened rigor / internal validity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Arial Unicode MS" panose="020B0604020202020204"/>
                  <a:cs typeface="Arial"/>
                </a:rPr>
                <a:t> of non-clinical studies</a:t>
              </a:r>
            </a:p>
            <a:p>
              <a:pPr marL="108000" marR="0" lvl="0" indent="-108000" algn="l" defTabSz="816239" rtl="0" eaLnBrk="1" fontAlgn="base" latinLnBrk="0" hangingPunct="1">
                <a:lnSpc>
                  <a:spcPct val="100000"/>
                </a:lnSpc>
                <a:spcBef>
                  <a:spcPts val="338"/>
                </a:spcBef>
                <a:spcAft>
                  <a:spcPct val="0"/>
                </a:spcAft>
                <a:buClr>
                  <a:srgbClr val="E78634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Arial Unicode MS" panose="020B0604020202020204"/>
                  <a:cs typeface="Arial"/>
                </a:rPr>
                <a:t>To build trust in non-clinical data and improve decision making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4FA664-8DE4-4BE7-95B7-FC8B32FB7F20}"/>
              </a:ext>
            </a:extLst>
          </p:cNvPr>
          <p:cNvGrpSpPr/>
          <p:nvPr/>
        </p:nvGrpSpPr>
        <p:grpSpPr>
          <a:xfrm>
            <a:off x="1269129" y="3433785"/>
            <a:ext cx="4633266" cy="1371677"/>
            <a:chOff x="1269129" y="2576534"/>
            <a:chExt cx="4633266" cy="137167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637B781-303B-4358-9BED-450F50A869FA}"/>
                </a:ext>
              </a:extLst>
            </p:cNvPr>
            <p:cNvSpPr/>
            <p:nvPr/>
          </p:nvSpPr>
          <p:spPr>
            <a:xfrm>
              <a:off x="1340451" y="2576535"/>
              <a:ext cx="779093" cy="1371676"/>
            </a:xfrm>
            <a:prstGeom prst="rect">
              <a:avLst/>
            </a:prstGeom>
            <a:solidFill>
              <a:srgbClr val="59BBA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40505" tIns="0" rIns="40505" bIns="0" rtlCol="0" anchor="t"/>
            <a:lstStyle/>
            <a:p>
              <a:pPr marL="0" marR="0" lvl="0" indent="0" algn="ctr" defTabSz="6856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6856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6856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6856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Outcome</a:t>
              </a:r>
              <a:b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</a:b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&amp; value proposition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A047184E-DC9A-478D-99AA-A6737C6E81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69129" y="3083672"/>
              <a:ext cx="236987" cy="23692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6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Arc 79">
              <a:extLst>
                <a:ext uri="{FF2B5EF4-FFF2-40B4-BE49-F238E27FC236}">
                  <a16:creationId xmlns:a16="http://schemas.microsoft.com/office/drawing/2014/main" id="{EB08B191-EBCA-4395-AFC6-83AB94BE25F7}"/>
                </a:ext>
              </a:extLst>
            </p:cNvPr>
            <p:cNvSpPr/>
            <p:nvPr/>
          </p:nvSpPr>
          <p:spPr>
            <a:xfrm rot="10800000">
              <a:off x="1269457" y="3083672"/>
              <a:ext cx="256205" cy="243000"/>
            </a:xfrm>
            <a:prstGeom prst="arc">
              <a:avLst>
                <a:gd name="adj1" fmla="val 16935661"/>
                <a:gd name="adj2" fmla="val 4528133"/>
              </a:avLst>
            </a:prstGeom>
            <a:noFill/>
            <a:ln w="12700" cap="flat" cmpd="sng" algn="ctr">
              <a:solidFill>
                <a:srgbClr val="9AD6CC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6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 53">
              <a:extLst>
                <a:ext uri="{FF2B5EF4-FFF2-40B4-BE49-F238E27FC236}">
                  <a16:creationId xmlns:a16="http://schemas.microsoft.com/office/drawing/2014/main" id="{9259FFEA-5C3C-42CB-AF96-F13F68E2E3DC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308583" y="3127578"/>
              <a:ext cx="146048" cy="127575"/>
            </a:xfrm>
            <a:custGeom>
              <a:avLst/>
              <a:gdLst>
                <a:gd name="T0" fmla="*/ 455 w 499"/>
                <a:gd name="T1" fmla="*/ 119 h 436"/>
                <a:gd name="T2" fmla="*/ 499 w 499"/>
                <a:gd name="T3" fmla="*/ 119 h 436"/>
                <a:gd name="T4" fmla="*/ 399 w 499"/>
                <a:gd name="T5" fmla="*/ 0 h 436"/>
                <a:gd name="T6" fmla="*/ 298 w 499"/>
                <a:gd name="T7" fmla="*/ 119 h 436"/>
                <a:gd name="T8" fmla="*/ 342 w 499"/>
                <a:gd name="T9" fmla="*/ 119 h 436"/>
                <a:gd name="T10" fmla="*/ 342 w 499"/>
                <a:gd name="T11" fmla="*/ 403 h 436"/>
                <a:gd name="T12" fmla="*/ 295 w 499"/>
                <a:gd name="T13" fmla="*/ 403 h 436"/>
                <a:gd name="T14" fmla="*/ 295 w 499"/>
                <a:gd name="T15" fmla="*/ 218 h 436"/>
                <a:gd name="T16" fmla="*/ 181 w 499"/>
                <a:gd name="T17" fmla="*/ 218 h 436"/>
                <a:gd name="T18" fmla="*/ 181 w 499"/>
                <a:gd name="T19" fmla="*/ 403 h 436"/>
                <a:gd name="T20" fmla="*/ 133 w 499"/>
                <a:gd name="T21" fmla="*/ 403 h 436"/>
                <a:gd name="T22" fmla="*/ 133 w 499"/>
                <a:gd name="T23" fmla="*/ 318 h 436"/>
                <a:gd name="T24" fmla="*/ 20 w 499"/>
                <a:gd name="T25" fmla="*/ 318 h 436"/>
                <a:gd name="T26" fmla="*/ 20 w 499"/>
                <a:gd name="T27" fmla="*/ 403 h 436"/>
                <a:gd name="T28" fmla="*/ 0 w 499"/>
                <a:gd name="T29" fmla="*/ 403 h 436"/>
                <a:gd name="T30" fmla="*/ 0 w 499"/>
                <a:gd name="T31" fmla="*/ 436 h 436"/>
                <a:gd name="T32" fmla="*/ 475 w 499"/>
                <a:gd name="T33" fmla="*/ 436 h 436"/>
                <a:gd name="T34" fmla="*/ 475 w 499"/>
                <a:gd name="T35" fmla="*/ 403 h 436"/>
                <a:gd name="T36" fmla="*/ 455 w 499"/>
                <a:gd name="T37" fmla="*/ 403 h 436"/>
                <a:gd name="T38" fmla="*/ 455 w 499"/>
                <a:gd name="T39" fmla="*/ 119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9" h="436">
                  <a:moveTo>
                    <a:pt x="455" y="119"/>
                  </a:moveTo>
                  <a:lnTo>
                    <a:pt x="499" y="119"/>
                  </a:lnTo>
                  <a:lnTo>
                    <a:pt x="399" y="0"/>
                  </a:lnTo>
                  <a:lnTo>
                    <a:pt x="298" y="119"/>
                  </a:lnTo>
                  <a:lnTo>
                    <a:pt x="342" y="119"/>
                  </a:lnTo>
                  <a:lnTo>
                    <a:pt x="342" y="403"/>
                  </a:lnTo>
                  <a:lnTo>
                    <a:pt x="295" y="403"/>
                  </a:lnTo>
                  <a:lnTo>
                    <a:pt x="295" y="218"/>
                  </a:lnTo>
                  <a:lnTo>
                    <a:pt x="181" y="218"/>
                  </a:lnTo>
                  <a:lnTo>
                    <a:pt x="181" y="403"/>
                  </a:lnTo>
                  <a:lnTo>
                    <a:pt x="133" y="403"/>
                  </a:lnTo>
                  <a:lnTo>
                    <a:pt x="133" y="318"/>
                  </a:lnTo>
                  <a:lnTo>
                    <a:pt x="20" y="318"/>
                  </a:lnTo>
                  <a:lnTo>
                    <a:pt x="20" y="403"/>
                  </a:lnTo>
                  <a:lnTo>
                    <a:pt x="0" y="403"/>
                  </a:lnTo>
                  <a:lnTo>
                    <a:pt x="0" y="436"/>
                  </a:lnTo>
                  <a:lnTo>
                    <a:pt x="475" y="436"/>
                  </a:lnTo>
                  <a:lnTo>
                    <a:pt x="475" y="403"/>
                  </a:lnTo>
                  <a:lnTo>
                    <a:pt x="455" y="403"/>
                  </a:lnTo>
                  <a:lnTo>
                    <a:pt x="455" y="119"/>
                  </a:lnTo>
                  <a:close/>
                </a:path>
              </a:pathLst>
            </a:custGeom>
            <a:solidFill>
              <a:srgbClr val="9AD6CC">
                <a:lumMod val="75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6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5E4C2A1A-0EEE-4D0A-BE3A-506278FA823C}"/>
                </a:ext>
              </a:extLst>
            </p:cNvPr>
            <p:cNvGrpSpPr/>
            <p:nvPr/>
          </p:nvGrpSpPr>
          <p:grpSpPr>
            <a:xfrm>
              <a:off x="1376441" y="3216438"/>
              <a:ext cx="162042" cy="162001"/>
              <a:chOff x="335236" y="3620316"/>
              <a:chExt cx="288000" cy="288000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BE2862F9-7AD1-408D-AC73-3C7E991E3D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5236" y="3620316"/>
                <a:ext cx="288000" cy="2880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6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84" name="Gruppieren 212">
                <a:extLst>
                  <a:ext uri="{FF2B5EF4-FFF2-40B4-BE49-F238E27FC236}">
                    <a16:creationId xmlns:a16="http://schemas.microsoft.com/office/drawing/2014/main" id="{7C9B8EC2-F661-410E-8170-C006E3D68B8B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361799" y="3632568"/>
                <a:ext cx="250771" cy="251983"/>
                <a:chOff x="-7669213" y="3189288"/>
                <a:chExt cx="647700" cy="650831"/>
              </a:xfrm>
              <a:solidFill>
                <a:srgbClr val="2B5B3A"/>
              </a:solidFill>
            </p:grpSpPr>
            <p:sp>
              <p:nvSpPr>
                <p:cNvPr id="85" name="Freeform 76">
                  <a:extLst>
                    <a:ext uri="{FF2B5EF4-FFF2-40B4-BE49-F238E27FC236}">
                      <a16:creationId xmlns:a16="http://schemas.microsoft.com/office/drawing/2014/main" id="{466FD3BB-F0AF-439E-9DC1-C577CB8DC12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-7669213" y="3230517"/>
                  <a:ext cx="608010" cy="609602"/>
                </a:xfrm>
                <a:custGeom>
                  <a:avLst/>
                  <a:gdLst>
                    <a:gd name="T0" fmla="*/ 293 w 322"/>
                    <a:gd name="T1" fmla="*/ 143 h 323"/>
                    <a:gd name="T2" fmla="*/ 294 w 322"/>
                    <a:gd name="T3" fmla="*/ 161 h 323"/>
                    <a:gd name="T4" fmla="*/ 163 w 322"/>
                    <a:gd name="T5" fmla="*/ 292 h 323"/>
                    <a:gd name="T6" fmla="*/ 33 w 322"/>
                    <a:gd name="T7" fmla="*/ 161 h 323"/>
                    <a:gd name="T8" fmla="*/ 163 w 322"/>
                    <a:gd name="T9" fmla="*/ 31 h 323"/>
                    <a:gd name="T10" fmla="*/ 224 w 322"/>
                    <a:gd name="T11" fmla="*/ 46 h 323"/>
                    <a:gd name="T12" fmla="*/ 244 w 322"/>
                    <a:gd name="T13" fmla="*/ 23 h 323"/>
                    <a:gd name="T14" fmla="*/ 161 w 322"/>
                    <a:gd name="T15" fmla="*/ 0 h 323"/>
                    <a:gd name="T16" fmla="*/ 0 w 322"/>
                    <a:gd name="T17" fmla="*/ 161 h 323"/>
                    <a:gd name="T18" fmla="*/ 161 w 322"/>
                    <a:gd name="T19" fmla="*/ 323 h 323"/>
                    <a:gd name="T20" fmla="*/ 322 w 322"/>
                    <a:gd name="T21" fmla="*/ 161 h 323"/>
                    <a:gd name="T22" fmla="*/ 313 w 322"/>
                    <a:gd name="T23" fmla="*/ 107 h 323"/>
                    <a:gd name="T24" fmla="*/ 293 w 322"/>
                    <a:gd name="T25" fmla="*/ 143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22" h="323">
                      <a:moveTo>
                        <a:pt x="293" y="143"/>
                      </a:moveTo>
                      <a:cubicBezTo>
                        <a:pt x="293" y="149"/>
                        <a:pt x="294" y="155"/>
                        <a:pt x="294" y="161"/>
                      </a:cubicBezTo>
                      <a:cubicBezTo>
                        <a:pt x="294" y="233"/>
                        <a:pt x="235" y="292"/>
                        <a:pt x="163" y="292"/>
                      </a:cubicBezTo>
                      <a:cubicBezTo>
                        <a:pt x="91" y="292"/>
                        <a:pt x="33" y="233"/>
                        <a:pt x="33" y="161"/>
                      </a:cubicBezTo>
                      <a:cubicBezTo>
                        <a:pt x="33" y="89"/>
                        <a:pt x="91" y="31"/>
                        <a:pt x="163" y="31"/>
                      </a:cubicBezTo>
                      <a:cubicBezTo>
                        <a:pt x="185" y="31"/>
                        <a:pt x="206" y="36"/>
                        <a:pt x="224" y="46"/>
                      </a:cubicBezTo>
                      <a:cubicBezTo>
                        <a:pt x="244" y="23"/>
                        <a:pt x="244" y="23"/>
                        <a:pt x="244" y="23"/>
                      </a:cubicBezTo>
                      <a:cubicBezTo>
                        <a:pt x="220" y="9"/>
                        <a:pt x="192" y="0"/>
                        <a:pt x="161" y="0"/>
                      </a:cubicBezTo>
                      <a:cubicBezTo>
                        <a:pt x="72" y="0"/>
                        <a:pt x="0" y="72"/>
                        <a:pt x="0" y="161"/>
                      </a:cubicBezTo>
                      <a:cubicBezTo>
                        <a:pt x="0" y="250"/>
                        <a:pt x="72" y="323"/>
                        <a:pt x="161" y="323"/>
                      </a:cubicBezTo>
                      <a:cubicBezTo>
                        <a:pt x="250" y="323"/>
                        <a:pt x="322" y="250"/>
                        <a:pt x="322" y="161"/>
                      </a:cubicBezTo>
                      <a:cubicBezTo>
                        <a:pt x="322" y="142"/>
                        <a:pt x="319" y="124"/>
                        <a:pt x="313" y="107"/>
                      </a:cubicBezTo>
                      <a:lnTo>
                        <a:pt x="293" y="143"/>
                      </a:lnTo>
                      <a:close/>
                    </a:path>
                  </a:pathLst>
                </a:custGeom>
                <a:solidFill>
                  <a:srgbClr val="49B1A0"/>
                </a:solidFill>
                <a:ln w="9525">
                  <a:solidFill>
                    <a:srgbClr val="49B1A0"/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6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77">
                  <a:extLst>
                    <a:ext uri="{FF2B5EF4-FFF2-40B4-BE49-F238E27FC236}">
                      <a16:creationId xmlns:a16="http://schemas.microsoft.com/office/drawing/2014/main" id="{C98879D5-4CE9-4133-A145-C13DBE8F77D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-7562850" y="3189288"/>
                  <a:ext cx="541337" cy="542925"/>
                </a:xfrm>
                <a:custGeom>
                  <a:avLst/>
                  <a:gdLst>
                    <a:gd name="T0" fmla="*/ 8 w 287"/>
                    <a:gd name="T1" fmla="*/ 140 h 288"/>
                    <a:gd name="T2" fmla="*/ 5 w 287"/>
                    <a:gd name="T3" fmla="*/ 165 h 288"/>
                    <a:gd name="T4" fmla="*/ 72 w 287"/>
                    <a:gd name="T5" fmla="*/ 273 h 288"/>
                    <a:gd name="T6" fmla="*/ 97 w 287"/>
                    <a:gd name="T7" fmla="*/ 287 h 288"/>
                    <a:gd name="T8" fmla="*/ 115 w 287"/>
                    <a:gd name="T9" fmla="*/ 288 h 288"/>
                    <a:gd name="T10" fmla="*/ 140 w 287"/>
                    <a:gd name="T11" fmla="*/ 274 h 288"/>
                    <a:gd name="T12" fmla="*/ 282 w 287"/>
                    <a:gd name="T13" fmla="*/ 25 h 288"/>
                    <a:gd name="T14" fmla="*/ 282 w 287"/>
                    <a:gd name="T15" fmla="*/ 4 h 288"/>
                    <a:gd name="T16" fmla="*/ 262 w 287"/>
                    <a:gd name="T17" fmla="*/ 9 h 288"/>
                    <a:gd name="T18" fmla="*/ 114 w 287"/>
                    <a:gd name="T19" fmla="*/ 169 h 288"/>
                    <a:gd name="T20" fmla="*/ 90 w 287"/>
                    <a:gd name="T21" fmla="*/ 172 h 288"/>
                    <a:gd name="T22" fmla="*/ 38 w 287"/>
                    <a:gd name="T23" fmla="*/ 133 h 288"/>
                    <a:gd name="T24" fmla="*/ 13 w 287"/>
                    <a:gd name="T25" fmla="*/ 135 h 288"/>
                    <a:gd name="T26" fmla="*/ 8 w 287"/>
                    <a:gd name="T27" fmla="*/ 140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7" h="288">
                      <a:moveTo>
                        <a:pt x="8" y="140"/>
                      </a:moveTo>
                      <a:cubicBezTo>
                        <a:pt x="2" y="146"/>
                        <a:pt x="0" y="157"/>
                        <a:pt x="5" y="165"/>
                      </a:cubicBezTo>
                      <a:cubicBezTo>
                        <a:pt x="72" y="273"/>
                        <a:pt x="72" y="273"/>
                        <a:pt x="72" y="273"/>
                      </a:cubicBezTo>
                      <a:cubicBezTo>
                        <a:pt x="76" y="280"/>
                        <a:pt x="88" y="287"/>
                        <a:pt x="97" y="287"/>
                      </a:cubicBezTo>
                      <a:cubicBezTo>
                        <a:pt x="115" y="288"/>
                        <a:pt x="115" y="288"/>
                        <a:pt x="115" y="288"/>
                      </a:cubicBezTo>
                      <a:cubicBezTo>
                        <a:pt x="124" y="288"/>
                        <a:pt x="136" y="282"/>
                        <a:pt x="140" y="274"/>
                      </a:cubicBezTo>
                      <a:cubicBezTo>
                        <a:pt x="282" y="25"/>
                        <a:pt x="282" y="25"/>
                        <a:pt x="282" y="25"/>
                      </a:cubicBezTo>
                      <a:cubicBezTo>
                        <a:pt x="287" y="17"/>
                        <a:pt x="287" y="7"/>
                        <a:pt x="282" y="4"/>
                      </a:cubicBezTo>
                      <a:cubicBezTo>
                        <a:pt x="277" y="0"/>
                        <a:pt x="269" y="2"/>
                        <a:pt x="262" y="9"/>
                      </a:cubicBezTo>
                      <a:cubicBezTo>
                        <a:pt x="114" y="169"/>
                        <a:pt x="114" y="169"/>
                        <a:pt x="114" y="169"/>
                      </a:cubicBezTo>
                      <a:cubicBezTo>
                        <a:pt x="108" y="176"/>
                        <a:pt x="98" y="177"/>
                        <a:pt x="90" y="172"/>
                      </a:cubicBezTo>
                      <a:cubicBezTo>
                        <a:pt x="38" y="133"/>
                        <a:pt x="38" y="133"/>
                        <a:pt x="38" y="133"/>
                      </a:cubicBezTo>
                      <a:cubicBezTo>
                        <a:pt x="31" y="128"/>
                        <a:pt x="20" y="129"/>
                        <a:pt x="13" y="135"/>
                      </a:cubicBezTo>
                      <a:lnTo>
                        <a:pt x="8" y="140"/>
                      </a:lnTo>
                      <a:close/>
                    </a:path>
                  </a:pathLst>
                </a:custGeom>
                <a:solidFill>
                  <a:srgbClr val="49B1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6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8899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89" name="Text Placeholder 3">
              <a:extLst>
                <a:ext uri="{FF2B5EF4-FFF2-40B4-BE49-F238E27FC236}">
                  <a16:creationId xmlns:a16="http://schemas.microsoft.com/office/drawing/2014/main" id="{0A56812B-E773-498E-939E-EAA7FAE7334A}"/>
                </a:ext>
              </a:extLst>
            </p:cNvPr>
            <p:cNvSpPr txBox="1">
              <a:spLocks/>
            </p:cNvSpPr>
            <p:nvPr/>
          </p:nvSpPr>
          <p:spPr>
            <a:xfrm>
              <a:off x="2203395" y="2576534"/>
              <a:ext cx="3699000" cy="1357691"/>
            </a:xfrm>
            <a:prstGeom prst="rect">
              <a:avLst/>
            </a:prstGeom>
            <a:ln>
              <a:solidFill>
                <a:srgbClr val="9AD6CC">
                  <a:lumMod val="75000"/>
                </a:srgbClr>
              </a:solidFill>
            </a:ln>
          </p:spPr>
          <p:txBody>
            <a:bodyPr lIns="108000" tIns="20253" rIns="108000" bIns="20253" anchor="ctr"/>
            <a:lstStyle>
              <a:lvl1pPr marL="0" marR="0" indent="0" algn="l" defTabSz="1088319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 lang="en-US" sz="1300" b="0" kern="1200" baseline="0" dirty="0" smtClean="0">
                  <a:solidFill>
                    <a:srgbClr val="808080"/>
                  </a:solidFill>
                  <a:latin typeface="+mn-lt"/>
                  <a:ea typeface="ＭＳ Ｐゴシック" charset="0"/>
                  <a:cs typeface="Arial"/>
                </a:defRPr>
              </a:lvl1pPr>
              <a:lvl2pPr marL="288000" marR="0" indent="-144000" algn="l" defTabSz="1088319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80000"/>
                <a:buFontTx/>
                <a:buBlip>
                  <a:blip r:embed="rId3"/>
                </a:buBlip>
                <a:tabLst/>
                <a:defRPr lang="en-US" sz="1200" kern="1200" baseline="0" dirty="0" smtClean="0">
                  <a:solidFill>
                    <a:srgbClr val="808080"/>
                  </a:solidFill>
                  <a:latin typeface="+mn-lt"/>
                  <a:ea typeface="ＭＳ Ｐゴシック" charset="0"/>
                  <a:cs typeface="Arial"/>
                </a:defRPr>
              </a:lvl2pPr>
              <a:lvl3pPr marL="809625" marR="0" indent="-266700" algn="l" defTabSz="1088319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Blip>
                  <a:blip r:embed="rId4"/>
                </a:buBlip>
                <a:tabLst/>
                <a:defRPr lang="en-US" sz="1200" i="1" kern="1200" baseline="0" dirty="0" smtClean="0">
                  <a:solidFill>
                    <a:srgbClr val="808080"/>
                  </a:solidFill>
                  <a:latin typeface="+mn-lt"/>
                  <a:ea typeface="ＭＳ Ｐゴシック" charset="0"/>
                  <a:cs typeface="Arial"/>
                </a:defRPr>
              </a:lvl3pPr>
              <a:lvl4pPr marL="1904558" marR="0" indent="-272080" algn="l" defTabSz="1088319" rtl="0" eaLnBrk="1" fontAlgn="base" latinLnBrk="0" hangingPunct="1">
                <a:lnSpc>
                  <a:spcPct val="150000"/>
                </a:lnSpc>
                <a:spcBef>
                  <a:spcPts val="595"/>
                </a:spcBef>
                <a:spcAft>
                  <a:spcPct val="0"/>
                </a:spcAft>
                <a:buClrTx/>
                <a:buSzTx/>
                <a:buFontTx/>
                <a:buBlip>
                  <a:blip r:embed="rId5"/>
                </a:buBlip>
                <a:tabLst/>
                <a:defRPr lang="en-US" sz="1600" kern="1200" baseline="0" dirty="0" smtClean="0">
                  <a:solidFill>
                    <a:srgbClr val="808080"/>
                  </a:solidFill>
                  <a:latin typeface="+mn-lt"/>
                  <a:ea typeface="ＭＳ Ｐゴシック" charset="0"/>
                  <a:cs typeface="Arial"/>
                </a:defRPr>
              </a:lvl4pPr>
              <a:lvl5pPr marL="2448717" marR="0" indent="-272080" algn="l" defTabSz="1088319" rtl="0" eaLnBrk="1" fontAlgn="base" latinLnBrk="0" hangingPunct="1">
                <a:lnSpc>
                  <a:spcPct val="150000"/>
                </a:lnSpc>
                <a:spcBef>
                  <a:spcPts val="595"/>
                </a:spcBef>
                <a:spcAft>
                  <a:spcPct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 lang="en-US" sz="1600" kern="1200" baseline="0" dirty="0" smtClean="0">
                  <a:solidFill>
                    <a:srgbClr val="808080"/>
                  </a:solidFill>
                  <a:latin typeface="+mn-lt"/>
                  <a:ea typeface="ＭＳ Ｐゴシック" charset="0"/>
                  <a:cs typeface="Arial"/>
                </a:defRPr>
              </a:lvl5pPr>
              <a:lvl6pPr marL="2992877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37036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81196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25355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8588" marR="0" lvl="0" indent="-128588" algn="l" defTabSz="816239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AD6CC">
                    <a:lumMod val="75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Arial Unicode MS" panose="020B0604020202020204"/>
                  <a:cs typeface="Arial"/>
                </a:rPr>
                <a:t>Implementation of the 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Arial Unicode MS" panose="020B0604020202020204"/>
                  <a:cs typeface="Arial"/>
                </a:rPr>
                <a:t>EQIPD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Arial Unicode MS" panose="020B0604020202020204"/>
                  <a:cs typeface="Arial"/>
                </a:rPr>
                <a:t> 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Arial Unicode MS" panose="020B0604020202020204"/>
                  <a:cs typeface="Arial"/>
                </a:rPr>
                <a:t>Quality System</a:t>
              </a:r>
            </a:p>
            <a:p>
              <a:pPr marL="344588" marR="0" lvl="1" indent="-128588" algn="l" defTabSz="816239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AD6CC">
                    <a:lumMod val="75000"/>
                  </a:srgbClr>
                </a:buClr>
                <a:buSzPct val="80000"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US" sz="788" b="0" i="0" u="none" strike="noStrike" kern="1200" cap="none" spc="0" normalizeH="0" baseline="0" noProof="0" dirty="0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Arial Unicode MS" panose="020B0604020202020204"/>
                  <a:cs typeface="Arial"/>
                </a:rPr>
                <a:t>Generation of more robust and reliable internal and external non-clinical data</a:t>
              </a:r>
            </a:p>
            <a:p>
              <a:pPr marL="344588" marR="0" lvl="1" indent="-128588" algn="l" defTabSz="816239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AD6CC">
                    <a:lumMod val="75000"/>
                  </a:srgbClr>
                </a:buClr>
                <a:buSzPct val="80000"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US" sz="788" b="0" i="0" u="none" strike="noStrike" kern="1200" cap="none" spc="0" normalizeH="0" baseline="0" noProof="0" dirty="0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Arial Unicode MS" panose="020B0604020202020204"/>
                  <a:cs typeface="Arial"/>
                </a:rPr>
                <a:t>Released Oct 2020</a:t>
              </a:r>
            </a:p>
            <a:p>
              <a:pPr marL="344588" marR="0" lvl="1" indent="-128588" algn="l" defTabSz="816239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AD6CC">
                    <a:lumMod val="75000"/>
                  </a:srgbClr>
                </a:buClr>
                <a:buSzPct val="80000"/>
                <a:buFont typeface="Wingdings" panose="05000000000000000000" pitchFamily="2" charset="2"/>
                <a:buChar char="v"/>
                <a:tabLst/>
                <a:defRPr/>
              </a:pPr>
              <a:endPara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rgbClr val="3B2B09"/>
                </a:solidFill>
                <a:effectLst/>
                <a:uLnTx/>
                <a:uFillTx/>
                <a:latin typeface="Calibri"/>
                <a:ea typeface="Arial Unicode MS" panose="020B0604020202020204"/>
                <a:cs typeface="Arial"/>
              </a:endParaRPr>
            </a:p>
            <a:p>
              <a:pPr marL="128588" marR="0" lvl="0" indent="-128588" algn="l" defTabSz="816239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AD6CC">
                    <a:lumMod val="75000"/>
                  </a:srgb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Arial Unicode MS" panose="020B0604020202020204"/>
                  <a:cs typeface="Arial"/>
                </a:rPr>
                <a:t>Utilization of the 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Arial Unicode MS" panose="020B0604020202020204"/>
                  <a:cs typeface="Arial"/>
                </a:rPr>
                <a:t>EQIPD online Training Platform</a:t>
              </a:r>
            </a:p>
            <a:p>
              <a:pPr marL="344588" marR="0" lvl="1" indent="-128588" algn="l" defTabSz="816239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AD6CC">
                    <a:lumMod val="75000"/>
                  </a:srgbClr>
                </a:buClr>
                <a:buSzPct val="80000"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US" sz="788" b="0" i="0" u="none" strike="noStrike" kern="1200" cap="none" spc="0" normalizeH="0" baseline="0" noProof="0" dirty="0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Arial Unicode MS" panose="020B0604020202020204"/>
                  <a:cs typeface="Arial"/>
                </a:rPr>
                <a:t>Training of internal scientists and external collaborators on GRP</a:t>
              </a:r>
            </a:p>
            <a:p>
              <a:pPr marL="344588" marR="0" lvl="1" indent="-128588" algn="l" defTabSz="816239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AD6CC">
                    <a:lumMod val="75000"/>
                  </a:srgbClr>
                </a:buClr>
                <a:buSzPct val="80000"/>
                <a:buFont typeface="Wingdings" panose="05000000000000000000" pitchFamily="2" charset="2"/>
                <a:buChar char="v"/>
                <a:tabLst/>
                <a:defRPr/>
              </a:pPr>
              <a:r>
                <a:rPr kumimoji="0" lang="en-US" sz="788" b="0" i="0" u="none" strike="noStrike" kern="1200" cap="none" spc="0" normalizeH="0" baseline="0" noProof="0" dirty="0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Arial Unicode MS" panose="020B0604020202020204"/>
                  <a:cs typeface="Arial"/>
                </a:rPr>
                <a:t>Under construction</a:t>
              </a:r>
            </a:p>
            <a:p>
              <a:pPr marL="344588" marR="0" lvl="1" indent="-128588" algn="l" defTabSz="816239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AD6CC">
                    <a:lumMod val="75000"/>
                  </a:srgbClr>
                </a:buClr>
                <a:buSzPct val="80000"/>
                <a:buFont typeface="Wingdings" panose="05000000000000000000" pitchFamily="2" charset="2"/>
                <a:buChar char="v"/>
                <a:tabLst/>
                <a:defRPr/>
              </a:pPr>
              <a:endPara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srgbClr val="3B2B09"/>
                </a:solidFill>
                <a:effectLst/>
                <a:uLnTx/>
                <a:uFillTx/>
                <a:latin typeface="Calibri"/>
                <a:ea typeface="Arial Unicode MS" panose="020B0604020202020204"/>
                <a:cs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30168F3-D69C-4A30-86AA-453675B13424}"/>
              </a:ext>
            </a:extLst>
          </p:cNvPr>
          <p:cNvGrpSpPr/>
          <p:nvPr/>
        </p:nvGrpSpPr>
        <p:grpSpPr>
          <a:xfrm>
            <a:off x="1262171" y="4948680"/>
            <a:ext cx="4640224" cy="403403"/>
            <a:chOff x="1262171" y="4122165"/>
            <a:chExt cx="4640224" cy="403403"/>
          </a:xfrm>
        </p:grpSpPr>
        <p:sp>
          <p:nvSpPr>
            <p:cNvPr id="90" name="Text Placeholder 3">
              <a:extLst>
                <a:ext uri="{FF2B5EF4-FFF2-40B4-BE49-F238E27FC236}">
                  <a16:creationId xmlns:a16="http://schemas.microsoft.com/office/drawing/2014/main" id="{99C1C4FF-34F2-4E35-9DCC-09D5156E9FBB}"/>
                </a:ext>
              </a:extLst>
            </p:cNvPr>
            <p:cNvSpPr txBox="1">
              <a:spLocks/>
            </p:cNvSpPr>
            <p:nvPr/>
          </p:nvSpPr>
          <p:spPr>
            <a:xfrm>
              <a:off x="2203395" y="4122165"/>
              <a:ext cx="3699000" cy="403403"/>
            </a:xfrm>
            <a:prstGeom prst="rect">
              <a:avLst/>
            </a:prstGeom>
            <a:ln>
              <a:solidFill>
                <a:srgbClr val="BEC0C2">
                  <a:lumMod val="75000"/>
                </a:srgbClr>
              </a:solidFill>
            </a:ln>
          </p:spPr>
          <p:txBody>
            <a:bodyPr lIns="108000" tIns="25721" rIns="108000" bIns="25721" anchor="ctr"/>
            <a:lstStyle>
              <a:lvl1pPr marL="144000" marR="0" indent="-144000" algn="l" defTabSz="1088319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1">
                    <a:lumMod val="65000"/>
                    <a:lumOff val="35000"/>
                  </a:schemeClr>
                </a:buClr>
                <a:buSzTx/>
                <a:buFont typeface="Calibri" panose="020F0502020204030204" pitchFamily="34" charset="0"/>
                <a:buChar char="•"/>
                <a:tabLst/>
                <a:defRPr lang="en-US" sz="1200" b="0" kern="1200" baseline="0" dirty="0" smtClean="0">
                  <a:solidFill>
                    <a:srgbClr val="808080"/>
                  </a:solidFill>
                  <a:latin typeface="+mn-lt"/>
                  <a:ea typeface="ＭＳ Ｐゴシック" charset="0"/>
                  <a:cs typeface="Arial"/>
                </a:defRPr>
              </a:lvl1pPr>
              <a:lvl2pPr marL="1088319" marR="0" indent="-272080" algn="l" defTabSz="1088319" rtl="0" eaLnBrk="1" fontAlgn="base" latinLnBrk="0" hangingPunct="1">
                <a:lnSpc>
                  <a:spcPct val="150000"/>
                </a:lnSpc>
                <a:spcBef>
                  <a:spcPts val="595"/>
                </a:spcBef>
                <a:spcAft>
                  <a:spcPct val="0"/>
                </a:spcAft>
                <a:buClrTx/>
                <a:buSzTx/>
                <a:buFontTx/>
                <a:buBlip>
                  <a:blip r:embed="rId3"/>
                </a:buBlip>
                <a:tabLst/>
                <a:defRPr lang="en-US" sz="1600" kern="1200" baseline="0" dirty="0" smtClean="0">
                  <a:solidFill>
                    <a:srgbClr val="808080"/>
                  </a:solidFill>
                  <a:latin typeface="+mn-lt"/>
                  <a:ea typeface="ＭＳ Ｐゴシック" charset="0"/>
                  <a:cs typeface="Arial"/>
                </a:defRPr>
              </a:lvl2pPr>
              <a:lvl3pPr marL="1360399" marR="0" indent="-272080" algn="l" defTabSz="1088319" rtl="0" eaLnBrk="1" fontAlgn="base" latinLnBrk="0" hangingPunct="1">
                <a:lnSpc>
                  <a:spcPct val="150000"/>
                </a:lnSpc>
                <a:spcBef>
                  <a:spcPts val="595"/>
                </a:spcBef>
                <a:spcAft>
                  <a:spcPct val="0"/>
                </a:spcAft>
                <a:buClrTx/>
                <a:buSzTx/>
                <a:buFontTx/>
                <a:buBlip>
                  <a:blip r:embed="rId4"/>
                </a:buBlip>
                <a:tabLst/>
                <a:defRPr lang="en-US" sz="1600" kern="1200" baseline="0" dirty="0" smtClean="0">
                  <a:solidFill>
                    <a:srgbClr val="808080"/>
                  </a:solidFill>
                  <a:latin typeface="+mn-lt"/>
                  <a:ea typeface="ＭＳ Ｐゴシック" charset="0"/>
                  <a:cs typeface="Arial"/>
                </a:defRPr>
              </a:lvl3pPr>
              <a:lvl4pPr marL="1904558" marR="0" indent="-272080" algn="l" defTabSz="1088319" rtl="0" eaLnBrk="1" fontAlgn="base" latinLnBrk="0" hangingPunct="1">
                <a:lnSpc>
                  <a:spcPct val="150000"/>
                </a:lnSpc>
                <a:spcBef>
                  <a:spcPts val="595"/>
                </a:spcBef>
                <a:spcAft>
                  <a:spcPct val="0"/>
                </a:spcAft>
                <a:buClrTx/>
                <a:buSzTx/>
                <a:buFontTx/>
                <a:buBlip>
                  <a:blip r:embed="rId5"/>
                </a:buBlip>
                <a:tabLst/>
                <a:defRPr lang="en-US" sz="1600" kern="1200" baseline="0" dirty="0" smtClean="0">
                  <a:solidFill>
                    <a:srgbClr val="808080"/>
                  </a:solidFill>
                  <a:latin typeface="+mn-lt"/>
                  <a:ea typeface="ＭＳ Ｐゴシック" charset="0"/>
                  <a:cs typeface="Arial"/>
                </a:defRPr>
              </a:lvl4pPr>
              <a:lvl5pPr marL="2448717" marR="0" indent="-272080" algn="l" defTabSz="1088319" rtl="0" eaLnBrk="1" fontAlgn="base" latinLnBrk="0" hangingPunct="1">
                <a:lnSpc>
                  <a:spcPct val="150000"/>
                </a:lnSpc>
                <a:spcBef>
                  <a:spcPts val="595"/>
                </a:spcBef>
                <a:spcAft>
                  <a:spcPct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 lang="en-US" sz="1600" kern="1200" baseline="0" dirty="0" smtClean="0">
                  <a:solidFill>
                    <a:srgbClr val="808080"/>
                  </a:solidFill>
                  <a:latin typeface="+mn-lt"/>
                  <a:ea typeface="ＭＳ Ｐゴシック" charset="0"/>
                  <a:cs typeface="Arial"/>
                </a:defRPr>
              </a:lvl5pPr>
              <a:lvl6pPr marL="2992877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37036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81196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25355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816239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prstClr val="black">
                    <a:lumMod val="65000"/>
                    <a:lumOff val="35000"/>
                  </a:prstClr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Arial Unicode MS" panose="020B0604020202020204"/>
                  <a:cs typeface="Arial"/>
                </a:rPr>
                <a:t>Close interaction with </a:t>
              </a:r>
              <a:r>
                <a:rPr kumimoji="0" lang="en-US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Arial Unicode MS" panose="020B0604020202020204"/>
                  <a:cs typeface="Arial"/>
                </a:rPr>
                <a:t>Infrafrontier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Arial Unicode MS" panose="020B0604020202020204"/>
                  <a:cs typeface="Arial"/>
                </a:rPr>
                <a:t> and PRISM to generate a 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Arial Unicode MS" panose="020B0604020202020204"/>
                  <a:cs typeface="Arial"/>
                </a:rPr>
                <a:t>unified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Arial Unicode MS" panose="020B0604020202020204"/>
                  <a:cs typeface="Arial"/>
                </a:rPr>
                <a:t> view on the way forward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A3AD8D9-D5D1-43FA-898C-0BA8C3FC55D4}"/>
                </a:ext>
              </a:extLst>
            </p:cNvPr>
            <p:cNvSpPr/>
            <p:nvPr/>
          </p:nvSpPr>
          <p:spPr>
            <a:xfrm>
              <a:off x="1340699" y="4122165"/>
              <a:ext cx="779093" cy="403403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wrap="square" lIns="108000" tIns="0" rIns="27000" bIns="0" anchor="ctr">
              <a:noAutofit/>
            </a:bodyPr>
            <a:lstStyle/>
            <a:p>
              <a:pPr marL="50013" marR="0" lvl="1" indent="0" algn="ctr" defTabSz="3858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AAE7A"/>
                </a:buClr>
                <a:buSzTx/>
                <a:buFontTx/>
                <a:buNone/>
                <a:tabLst/>
                <a:defRPr/>
              </a:pPr>
              <a:r>
                <a:rPr kumimoji="0" lang="de-DE" sz="105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Partnering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3219072A-8D61-42A3-A204-25DA927CD659}"/>
                </a:ext>
              </a:extLst>
            </p:cNvPr>
            <p:cNvGrpSpPr/>
            <p:nvPr/>
          </p:nvGrpSpPr>
          <p:grpSpPr>
            <a:xfrm>
              <a:off x="1262171" y="4207058"/>
              <a:ext cx="256205" cy="238843"/>
              <a:chOff x="395966" y="5641518"/>
              <a:chExt cx="455358" cy="424609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6367E56C-DA07-4BF9-A9C1-11BE171F17F5}"/>
                  </a:ext>
                </a:extLst>
              </p:cNvPr>
              <p:cNvGrpSpPr/>
              <p:nvPr/>
            </p:nvGrpSpPr>
            <p:grpSpPr>
              <a:xfrm>
                <a:off x="395966" y="5641518"/>
                <a:ext cx="455358" cy="424609"/>
                <a:chOff x="395966" y="5641518"/>
                <a:chExt cx="455358" cy="424609"/>
              </a:xfrm>
            </p:grpSpPr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F5AC9BCA-AE46-4C72-83C0-21095D06E66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96790" y="5641519"/>
                  <a:ext cx="421200" cy="421200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6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Arc 105">
                  <a:extLst>
                    <a:ext uri="{FF2B5EF4-FFF2-40B4-BE49-F238E27FC236}">
                      <a16:creationId xmlns:a16="http://schemas.microsoft.com/office/drawing/2014/main" id="{D64B4CE4-5384-47D7-8714-BCF623AE5EA0}"/>
                    </a:ext>
                  </a:extLst>
                </p:cNvPr>
                <p:cNvSpPr/>
                <p:nvPr/>
              </p:nvSpPr>
              <p:spPr>
                <a:xfrm rot="10800000">
                  <a:off x="395966" y="5641518"/>
                  <a:ext cx="455358" cy="424609"/>
                </a:xfrm>
                <a:prstGeom prst="arc">
                  <a:avLst>
                    <a:gd name="adj1" fmla="val 16935661"/>
                    <a:gd name="adj2" fmla="val 4528133"/>
                  </a:avLst>
                </a:prstGeom>
                <a:noFill/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6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7" name="Gruppieren 264">
                <a:extLst>
                  <a:ext uri="{FF2B5EF4-FFF2-40B4-BE49-F238E27FC236}">
                    <a16:creationId xmlns:a16="http://schemas.microsoft.com/office/drawing/2014/main" id="{C982A2F7-E542-4879-B8A2-079A092E0AE4}"/>
                  </a:ext>
                </a:extLst>
              </p:cNvPr>
              <p:cNvGrpSpPr>
                <a:grpSpLocks noChangeAspect="1"/>
              </p:cNvGrpSpPr>
              <p:nvPr/>
            </p:nvGrpSpPr>
            <p:grpSpPr bwMode="gray">
              <a:xfrm>
                <a:off x="477102" y="5761297"/>
                <a:ext cx="311701" cy="208800"/>
                <a:chOff x="-11853863" y="3200400"/>
                <a:chExt cx="990601" cy="663576"/>
              </a:xfrm>
              <a:solidFill>
                <a:sysClr val="windowText" lastClr="000000">
                  <a:lumMod val="50000"/>
                  <a:lumOff val="50000"/>
                </a:sysClr>
              </a:solidFill>
            </p:grpSpPr>
            <p:sp>
              <p:nvSpPr>
                <p:cNvPr id="98" name="Freeform 136">
                  <a:extLst>
                    <a:ext uri="{FF2B5EF4-FFF2-40B4-BE49-F238E27FC236}">
                      <a16:creationId xmlns:a16="http://schemas.microsoft.com/office/drawing/2014/main" id="{2FEBB4EB-5A5C-4621-8CBB-A56B6780167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-11336338" y="3576638"/>
                  <a:ext cx="293688" cy="266700"/>
                </a:xfrm>
                <a:custGeom>
                  <a:avLst/>
                  <a:gdLst>
                    <a:gd name="T0" fmla="*/ 31 w 160"/>
                    <a:gd name="T1" fmla="*/ 145 h 145"/>
                    <a:gd name="T2" fmla="*/ 16 w 160"/>
                    <a:gd name="T3" fmla="*/ 143 h 145"/>
                    <a:gd name="T4" fmla="*/ 10 w 160"/>
                    <a:gd name="T5" fmla="*/ 133 h 145"/>
                    <a:gd name="T6" fmla="*/ 21 w 160"/>
                    <a:gd name="T7" fmla="*/ 127 h 145"/>
                    <a:gd name="T8" fmla="*/ 42 w 160"/>
                    <a:gd name="T9" fmla="*/ 125 h 145"/>
                    <a:gd name="T10" fmla="*/ 45 w 160"/>
                    <a:gd name="T11" fmla="*/ 111 h 145"/>
                    <a:gd name="T12" fmla="*/ 2 w 160"/>
                    <a:gd name="T13" fmla="*/ 56 h 145"/>
                    <a:gd name="T14" fmla="*/ 4 w 160"/>
                    <a:gd name="T15" fmla="*/ 44 h 145"/>
                    <a:gd name="T16" fmla="*/ 15 w 160"/>
                    <a:gd name="T17" fmla="*/ 45 h 145"/>
                    <a:gd name="T18" fmla="*/ 70 w 160"/>
                    <a:gd name="T19" fmla="*/ 100 h 145"/>
                    <a:gd name="T20" fmla="*/ 85 w 160"/>
                    <a:gd name="T21" fmla="*/ 96 h 145"/>
                    <a:gd name="T22" fmla="*/ 90 w 160"/>
                    <a:gd name="T23" fmla="*/ 81 h 145"/>
                    <a:gd name="T24" fmla="*/ 44 w 160"/>
                    <a:gd name="T25" fmla="*/ 23 h 145"/>
                    <a:gd name="T26" fmla="*/ 45 w 160"/>
                    <a:gd name="T27" fmla="*/ 11 h 145"/>
                    <a:gd name="T28" fmla="*/ 57 w 160"/>
                    <a:gd name="T29" fmla="*/ 12 h 145"/>
                    <a:gd name="T30" fmla="*/ 113 w 160"/>
                    <a:gd name="T31" fmla="*/ 70 h 145"/>
                    <a:gd name="T32" fmla="*/ 128 w 160"/>
                    <a:gd name="T33" fmla="*/ 70 h 145"/>
                    <a:gd name="T34" fmla="*/ 139 w 160"/>
                    <a:gd name="T35" fmla="*/ 41 h 145"/>
                    <a:gd name="T36" fmla="*/ 144 w 160"/>
                    <a:gd name="T37" fmla="*/ 14 h 145"/>
                    <a:gd name="T38" fmla="*/ 154 w 160"/>
                    <a:gd name="T39" fmla="*/ 25 h 145"/>
                    <a:gd name="T40" fmla="*/ 136 w 160"/>
                    <a:gd name="T41" fmla="*/ 85 h 145"/>
                    <a:gd name="T42" fmla="*/ 107 w 160"/>
                    <a:gd name="T43" fmla="*/ 86 h 145"/>
                    <a:gd name="T44" fmla="*/ 96 w 160"/>
                    <a:gd name="T45" fmla="*/ 110 h 145"/>
                    <a:gd name="T46" fmla="*/ 64 w 160"/>
                    <a:gd name="T47" fmla="*/ 117 h 145"/>
                    <a:gd name="T48" fmla="*/ 62 w 160"/>
                    <a:gd name="T49" fmla="*/ 116 h 145"/>
                    <a:gd name="T50" fmla="*/ 53 w 160"/>
                    <a:gd name="T51" fmla="*/ 138 h 145"/>
                    <a:gd name="T52" fmla="*/ 31 w 160"/>
                    <a:gd name="T53" fmla="*/ 145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60" h="145">
                      <a:moveTo>
                        <a:pt x="31" y="145"/>
                      </a:moveTo>
                      <a:cubicBezTo>
                        <a:pt x="23" y="145"/>
                        <a:pt x="17" y="144"/>
                        <a:pt x="16" y="143"/>
                      </a:cubicBezTo>
                      <a:cubicBezTo>
                        <a:pt x="11" y="142"/>
                        <a:pt x="9" y="137"/>
                        <a:pt x="10" y="133"/>
                      </a:cubicBezTo>
                      <a:cubicBezTo>
                        <a:pt x="11" y="128"/>
                        <a:pt x="16" y="125"/>
                        <a:pt x="21" y="127"/>
                      </a:cubicBezTo>
                      <a:cubicBezTo>
                        <a:pt x="25" y="128"/>
                        <a:pt x="36" y="130"/>
                        <a:pt x="42" y="125"/>
                      </a:cubicBezTo>
                      <a:cubicBezTo>
                        <a:pt x="45" y="122"/>
                        <a:pt x="45" y="116"/>
                        <a:pt x="45" y="1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52"/>
                        <a:pt x="0" y="47"/>
                        <a:pt x="4" y="44"/>
                      </a:cubicBezTo>
                      <a:cubicBezTo>
                        <a:pt x="7" y="41"/>
                        <a:pt x="12" y="41"/>
                        <a:pt x="15" y="45"/>
                      </a:cubicBezTo>
                      <a:cubicBezTo>
                        <a:pt x="70" y="100"/>
                        <a:pt x="70" y="100"/>
                        <a:pt x="70" y="100"/>
                      </a:cubicBezTo>
                      <a:cubicBezTo>
                        <a:pt x="74" y="101"/>
                        <a:pt x="81" y="100"/>
                        <a:pt x="85" y="96"/>
                      </a:cubicBezTo>
                      <a:cubicBezTo>
                        <a:pt x="88" y="93"/>
                        <a:pt x="90" y="88"/>
                        <a:pt x="90" y="81"/>
                      </a:cubicBezTo>
                      <a:cubicBezTo>
                        <a:pt x="44" y="23"/>
                        <a:pt x="44" y="23"/>
                        <a:pt x="44" y="23"/>
                      </a:cubicBezTo>
                      <a:cubicBezTo>
                        <a:pt x="41" y="19"/>
                        <a:pt x="41" y="14"/>
                        <a:pt x="45" y="11"/>
                      </a:cubicBezTo>
                      <a:cubicBezTo>
                        <a:pt x="48" y="8"/>
                        <a:pt x="53" y="8"/>
                        <a:pt x="57" y="12"/>
                      </a:cubicBezTo>
                      <a:cubicBezTo>
                        <a:pt x="113" y="70"/>
                        <a:pt x="113" y="70"/>
                        <a:pt x="113" y="70"/>
                      </a:cubicBezTo>
                      <a:cubicBezTo>
                        <a:pt x="116" y="71"/>
                        <a:pt x="123" y="73"/>
                        <a:pt x="128" y="70"/>
                      </a:cubicBezTo>
                      <a:cubicBezTo>
                        <a:pt x="137" y="65"/>
                        <a:pt x="140" y="56"/>
                        <a:pt x="139" y="41"/>
                      </a:cubicBezTo>
                      <a:cubicBezTo>
                        <a:pt x="135" y="0"/>
                        <a:pt x="149" y="14"/>
                        <a:pt x="144" y="14"/>
                      </a:cubicBezTo>
                      <a:cubicBezTo>
                        <a:pt x="140" y="13"/>
                        <a:pt x="153" y="20"/>
                        <a:pt x="154" y="25"/>
                      </a:cubicBezTo>
                      <a:cubicBezTo>
                        <a:pt x="160" y="63"/>
                        <a:pt x="152" y="76"/>
                        <a:pt x="136" y="85"/>
                      </a:cubicBezTo>
                      <a:cubicBezTo>
                        <a:pt x="125" y="92"/>
                        <a:pt x="113" y="88"/>
                        <a:pt x="107" y="86"/>
                      </a:cubicBezTo>
                      <a:cubicBezTo>
                        <a:pt x="106" y="96"/>
                        <a:pt x="102" y="104"/>
                        <a:pt x="96" y="110"/>
                      </a:cubicBezTo>
                      <a:cubicBezTo>
                        <a:pt x="83" y="120"/>
                        <a:pt x="66" y="117"/>
                        <a:pt x="64" y="117"/>
                      </a:cubicBezTo>
                      <a:cubicBezTo>
                        <a:pt x="63" y="117"/>
                        <a:pt x="63" y="117"/>
                        <a:pt x="62" y="116"/>
                      </a:cubicBezTo>
                      <a:cubicBezTo>
                        <a:pt x="62" y="126"/>
                        <a:pt x="59" y="133"/>
                        <a:pt x="53" y="138"/>
                      </a:cubicBezTo>
                      <a:cubicBezTo>
                        <a:pt x="46" y="144"/>
                        <a:pt x="38" y="145"/>
                        <a:pt x="31" y="1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6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Freeform 137">
                  <a:extLst>
                    <a:ext uri="{FF2B5EF4-FFF2-40B4-BE49-F238E27FC236}">
                      <a16:creationId xmlns:a16="http://schemas.microsoft.com/office/drawing/2014/main" id="{471452DC-9C8F-47CD-A7EB-F10471ABEBC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-11633200" y="3606800"/>
                  <a:ext cx="96838" cy="92075"/>
                </a:xfrm>
                <a:custGeom>
                  <a:avLst/>
                  <a:gdLst>
                    <a:gd name="T0" fmla="*/ 48 w 53"/>
                    <a:gd name="T1" fmla="*/ 7 h 50"/>
                    <a:gd name="T2" fmla="*/ 46 w 53"/>
                    <a:gd name="T3" fmla="*/ 29 h 50"/>
                    <a:gd name="T4" fmla="*/ 27 w 53"/>
                    <a:gd name="T5" fmla="*/ 45 h 50"/>
                    <a:gd name="T6" fmla="*/ 5 w 53"/>
                    <a:gd name="T7" fmla="*/ 43 h 50"/>
                    <a:gd name="T8" fmla="*/ 5 w 53"/>
                    <a:gd name="T9" fmla="*/ 43 h 50"/>
                    <a:gd name="T10" fmla="*/ 7 w 53"/>
                    <a:gd name="T11" fmla="*/ 21 h 50"/>
                    <a:gd name="T12" fmla="*/ 26 w 53"/>
                    <a:gd name="T13" fmla="*/ 5 h 50"/>
                    <a:gd name="T14" fmla="*/ 48 w 53"/>
                    <a:gd name="T15" fmla="*/ 7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3" h="50">
                      <a:moveTo>
                        <a:pt x="48" y="7"/>
                      </a:moveTo>
                      <a:cubicBezTo>
                        <a:pt x="53" y="14"/>
                        <a:pt x="52" y="24"/>
                        <a:pt x="46" y="29"/>
                      </a:cubicBezTo>
                      <a:cubicBezTo>
                        <a:pt x="27" y="45"/>
                        <a:pt x="27" y="45"/>
                        <a:pt x="27" y="45"/>
                      </a:cubicBezTo>
                      <a:cubicBezTo>
                        <a:pt x="21" y="50"/>
                        <a:pt x="11" y="49"/>
                        <a:pt x="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0" y="36"/>
                        <a:pt x="1" y="26"/>
                        <a:pt x="7" y="21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32" y="0"/>
                        <a:pt x="42" y="1"/>
                        <a:pt x="48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6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Freeform 138">
                  <a:extLst>
                    <a:ext uri="{FF2B5EF4-FFF2-40B4-BE49-F238E27FC236}">
                      <a16:creationId xmlns:a16="http://schemas.microsoft.com/office/drawing/2014/main" id="{0C646EA6-158E-4E97-999A-521ACA9657C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-11574463" y="3621088"/>
                  <a:ext cx="141288" cy="130175"/>
                </a:xfrm>
                <a:custGeom>
                  <a:avLst/>
                  <a:gdLst>
                    <a:gd name="T0" fmla="*/ 70 w 77"/>
                    <a:gd name="T1" fmla="*/ 8 h 71"/>
                    <a:gd name="T2" fmla="*/ 68 w 77"/>
                    <a:gd name="T3" fmla="*/ 34 h 71"/>
                    <a:gd name="T4" fmla="*/ 32 w 77"/>
                    <a:gd name="T5" fmla="*/ 65 h 71"/>
                    <a:gd name="T6" fmla="*/ 7 w 77"/>
                    <a:gd name="T7" fmla="*/ 62 h 71"/>
                    <a:gd name="T8" fmla="*/ 7 w 77"/>
                    <a:gd name="T9" fmla="*/ 62 h 71"/>
                    <a:gd name="T10" fmla="*/ 9 w 77"/>
                    <a:gd name="T11" fmla="*/ 37 h 71"/>
                    <a:gd name="T12" fmla="*/ 45 w 77"/>
                    <a:gd name="T13" fmla="*/ 6 h 71"/>
                    <a:gd name="T14" fmla="*/ 70 w 77"/>
                    <a:gd name="T15" fmla="*/ 8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7" h="71">
                      <a:moveTo>
                        <a:pt x="70" y="8"/>
                      </a:moveTo>
                      <a:cubicBezTo>
                        <a:pt x="77" y="16"/>
                        <a:pt x="76" y="27"/>
                        <a:pt x="68" y="34"/>
                      </a:cubicBezTo>
                      <a:cubicBezTo>
                        <a:pt x="32" y="65"/>
                        <a:pt x="32" y="65"/>
                        <a:pt x="32" y="65"/>
                      </a:cubicBezTo>
                      <a:cubicBezTo>
                        <a:pt x="24" y="71"/>
                        <a:pt x="13" y="70"/>
                        <a:pt x="7" y="62"/>
                      </a:cubicBezTo>
                      <a:cubicBezTo>
                        <a:pt x="7" y="62"/>
                        <a:pt x="7" y="62"/>
                        <a:pt x="7" y="62"/>
                      </a:cubicBezTo>
                      <a:cubicBezTo>
                        <a:pt x="0" y="55"/>
                        <a:pt x="1" y="44"/>
                        <a:pt x="9" y="37"/>
                      </a:cubicBezTo>
                      <a:cubicBezTo>
                        <a:pt x="45" y="6"/>
                        <a:pt x="45" y="6"/>
                        <a:pt x="45" y="6"/>
                      </a:cubicBezTo>
                      <a:cubicBezTo>
                        <a:pt x="53" y="0"/>
                        <a:pt x="64" y="1"/>
                        <a:pt x="7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6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Freeform 139">
                  <a:extLst>
                    <a:ext uri="{FF2B5EF4-FFF2-40B4-BE49-F238E27FC236}">
                      <a16:creationId xmlns:a16="http://schemas.microsoft.com/office/drawing/2014/main" id="{6A44A9A5-4B03-4F8F-96BF-E79F1717164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-11503025" y="3678238"/>
                  <a:ext cx="139700" cy="130175"/>
                </a:xfrm>
                <a:custGeom>
                  <a:avLst/>
                  <a:gdLst>
                    <a:gd name="T0" fmla="*/ 70 w 76"/>
                    <a:gd name="T1" fmla="*/ 8 h 71"/>
                    <a:gd name="T2" fmla="*/ 68 w 76"/>
                    <a:gd name="T3" fmla="*/ 33 h 71"/>
                    <a:gd name="T4" fmla="*/ 32 w 76"/>
                    <a:gd name="T5" fmla="*/ 65 h 71"/>
                    <a:gd name="T6" fmla="*/ 6 w 76"/>
                    <a:gd name="T7" fmla="*/ 62 h 71"/>
                    <a:gd name="T8" fmla="*/ 6 w 76"/>
                    <a:gd name="T9" fmla="*/ 62 h 71"/>
                    <a:gd name="T10" fmla="*/ 9 w 76"/>
                    <a:gd name="T11" fmla="*/ 37 h 71"/>
                    <a:gd name="T12" fmla="*/ 45 w 76"/>
                    <a:gd name="T13" fmla="*/ 6 h 71"/>
                    <a:gd name="T14" fmla="*/ 70 w 76"/>
                    <a:gd name="T15" fmla="*/ 8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6" h="71">
                      <a:moveTo>
                        <a:pt x="70" y="8"/>
                      </a:moveTo>
                      <a:cubicBezTo>
                        <a:pt x="76" y="16"/>
                        <a:pt x="75" y="27"/>
                        <a:pt x="68" y="33"/>
                      </a:cubicBezTo>
                      <a:cubicBezTo>
                        <a:pt x="32" y="65"/>
                        <a:pt x="32" y="65"/>
                        <a:pt x="32" y="65"/>
                      </a:cubicBezTo>
                      <a:cubicBezTo>
                        <a:pt x="24" y="71"/>
                        <a:pt x="13" y="70"/>
                        <a:pt x="6" y="62"/>
                      </a:cubicBezTo>
                      <a:cubicBezTo>
                        <a:pt x="6" y="62"/>
                        <a:pt x="6" y="62"/>
                        <a:pt x="6" y="62"/>
                      </a:cubicBezTo>
                      <a:cubicBezTo>
                        <a:pt x="0" y="55"/>
                        <a:pt x="1" y="43"/>
                        <a:pt x="9" y="37"/>
                      </a:cubicBezTo>
                      <a:cubicBezTo>
                        <a:pt x="45" y="6"/>
                        <a:pt x="45" y="6"/>
                        <a:pt x="45" y="6"/>
                      </a:cubicBezTo>
                      <a:cubicBezTo>
                        <a:pt x="52" y="0"/>
                        <a:pt x="64" y="1"/>
                        <a:pt x="7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6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Freeform 140">
                  <a:extLst>
                    <a:ext uri="{FF2B5EF4-FFF2-40B4-BE49-F238E27FC236}">
                      <a16:creationId xmlns:a16="http://schemas.microsoft.com/office/drawing/2014/main" id="{C9813FB2-E4F0-4D91-B5B8-4B196E63DB7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-11425238" y="3744913"/>
                  <a:ext cx="117475" cy="119063"/>
                </a:xfrm>
                <a:custGeom>
                  <a:avLst/>
                  <a:gdLst>
                    <a:gd name="T0" fmla="*/ 58 w 64"/>
                    <a:gd name="T1" fmla="*/ 8 h 65"/>
                    <a:gd name="T2" fmla="*/ 56 w 64"/>
                    <a:gd name="T3" fmla="*/ 34 h 65"/>
                    <a:gd name="T4" fmla="*/ 31 w 64"/>
                    <a:gd name="T5" fmla="*/ 59 h 65"/>
                    <a:gd name="T6" fmla="*/ 6 w 64"/>
                    <a:gd name="T7" fmla="*/ 56 h 65"/>
                    <a:gd name="T8" fmla="*/ 6 w 64"/>
                    <a:gd name="T9" fmla="*/ 56 h 65"/>
                    <a:gd name="T10" fmla="*/ 8 w 64"/>
                    <a:gd name="T11" fmla="*/ 31 h 65"/>
                    <a:gd name="T12" fmla="*/ 33 w 64"/>
                    <a:gd name="T13" fmla="*/ 6 h 65"/>
                    <a:gd name="T14" fmla="*/ 58 w 64"/>
                    <a:gd name="T15" fmla="*/ 8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4" h="65">
                      <a:moveTo>
                        <a:pt x="58" y="8"/>
                      </a:moveTo>
                      <a:cubicBezTo>
                        <a:pt x="64" y="16"/>
                        <a:pt x="63" y="27"/>
                        <a:pt x="56" y="34"/>
                      </a:cubicBezTo>
                      <a:cubicBezTo>
                        <a:pt x="31" y="59"/>
                        <a:pt x="31" y="59"/>
                        <a:pt x="31" y="59"/>
                      </a:cubicBezTo>
                      <a:cubicBezTo>
                        <a:pt x="24" y="65"/>
                        <a:pt x="12" y="64"/>
                        <a:pt x="6" y="56"/>
                      </a:cubicBezTo>
                      <a:cubicBezTo>
                        <a:pt x="6" y="56"/>
                        <a:pt x="6" y="56"/>
                        <a:pt x="6" y="56"/>
                      </a:cubicBezTo>
                      <a:cubicBezTo>
                        <a:pt x="0" y="49"/>
                        <a:pt x="1" y="37"/>
                        <a:pt x="8" y="31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40" y="0"/>
                        <a:pt x="52" y="1"/>
                        <a:pt x="5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6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Freeform 141">
                  <a:extLst>
                    <a:ext uri="{FF2B5EF4-FFF2-40B4-BE49-F238E27FC236}">
                      <a16:creationId xmlns:a16="http://schemas.microsoft.com/office/drawing/2014/main" id="{0D07D8B3-01A1-43AE-87FE-D678D76BF09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-11560175" y="3221038"/>
                  <a:ext cx="696913" cy="431800"/>
                </a:xfrm>
                <a:custGeom>
                  <a:avLst/>
                  <a:gdLst>
                    <a:gd name="T0" fmla="*/ 285 w 380"/>
                    <a:gd name="T1" fmla="*/ 0 h 235"/>
                    <a:gd name="T2" fmla="*/ 247 w 380"/>
                    <a:gd name="T3" fmla="*/ 22 h 235"/>
                    <a:gd name="T4" fmla="*/ 243 w 380"/>
                    <a:gd name="T5" fmla="*/ 34 h 235"/>
                    <a:gd name="T6" fmla="*/ 244 w 380"/>
                    <a:gd name="T7" fmla="*/ 35 h 235"/>
                    <a:gd name="T8" fmla="*/ 230 w 380"/>
                    <a:gd name="T9" fmla="*/ 42 h 235"/>
                    <a:gd name="T10" fmla="*/ 231 w 380"/>
                    <a:gd name="T11" fmla="*/ 44 h 235"/>
                    <a:gd name="T12" fmla="*/ 210 w 380"/>
                    <a:gd name="T13" fmla="*/ 51 h 235"/>
                    <a:gd name="T14" fmla="*/ 210 w 380"/>
                    <a:gd name="T15" fmla="*/ 51 h 235"/>
                    <a:gd name="T16" fmla="*/ 205 w 380"/>
                    <a:gd name="T17" fmla="*/ 43 h 235"/>
                    <a:gd name="T18" fmla="*/ 130 w 380"/>
                    <a:gd name="T19" fmla="*/ 39 h 235"/>
                    <a:gd name="T20" fmla="*/ 96 w 380"/>
                    <a:gd name="T21" fmla="*/ 45 h 235"/>
                    <a:gd name="T22" fmla="*/ 88 w 380"/>
                    <a:gd name="T23" fmla="*/ 47 h 235"/>
                    <a:gd name="T24" fmla="*/ 1 w 380"/>
                    <a:gd name="T25" fmla="*/ 121 h 235"/>
                    <a:gd name="T26" fmla="*/ 22 w 380"/>
                    <a:gd name="T27" fmla="*/ 138 h 235"/>
                    <a:gd name="T28" fmla="*/ 79 w 380"/>
                    <a:gd name="T29" fmla="*/ 111 h 235"/>
                    <a:gd name="T30" fmla="*/ 112 w 380"/>
                    <a:gd name="T31" fmla="*/ 94 h 235"/>
                    <a:gd name="T32" fmla="*/ 155 w 380"/>
                    <a:gd name="T33" fmla="*/ 123 h 235"/>
                    <a:gd name="T34" fmla="*/ 261 w 380"/>
                    <a:gd name="T35" fmla="*/ 235 h 235"/>
                    <a:gd name="T36" fmla="*/ 308 w 380"/>
                    <a:gd name="T37" fmla="*/ 183 h 235"/>
                    <a:gd name="T38" fmla="*/ 315 w 380"/>
                    <a:gd name="T39" fmla="*/ 195 h 235"/>
                    <a:gd name="T40" fmla="*/ 328 w 380"/>
                    <a:gd name="T41" fmla="*/ 187 h 235"/>
                    <a:gd name="T42" fmla="*/ 328 w 380"/>
                    <a:gd name="T43" fmla="*/ 188 h 235"/>
                    <a:gd name="T44" fmla="*/ 341 w 380"/>
                    <a:gd name="T45" fmla="*/ 192 h 235"/>
                    <a:gd name="T46" fmla="*/ 380 w 380"/>
                    <a:gd name="T47" fmla="*/ 170 h 235"/>
                    <a:gd name="T48" fmla="*/ 285 w 380"/>
                    <a:gd name="T49" fmla="*/ 0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80" h="235">
                      <a:moveTo>
                        <a:pt x="285" y="0"/>
                      </a:moveTo>
                      <a:cubicBezTo>
                        <a:pt x="247" y="22"/>
                        <a:pt x="247" y="22"/>
                        <a:pt x="247" y="22"/>
                      </a:cubicBezTo>
                      <a:cubicBezTo>
                        <a:pt x="242" y="24"/>
                        <a:pt x="241" y="30"/>
                        <a:pt x="243" y="34"/>
                      </a:cubicBezTo>
                      <a:cubicBezTo>
                        <a:pt x="244" y="35"/>
                        <a:pt x="244" y="35"/>
                        <a:pt x="244" y="35"/>
                      </a:cubicBezTo>
                      <a:cubicBezTo>
                        <a:pt x="230" y="42"/>
                        <a:pt x="230" y="42"/>
                        <a:pt x="230" y="42"/>
                      </a:cubicBezTo>
                      <a:cubicBezTo>
                        <a:pt x="231" y="44"/>
                        <a:pt x="231" y="44"/>
                        <a:pt x="231" y="44"/>
                      </a:cubicBezTo>
                      <a:cubicBezTo>
                        <a:pt x="210" y="51"/>
                        <a:pt x="210" y="51"/>
                        <a:pt x="210" y="51"/>
                      </a:cubicBezTo>
                      <a:cubicBezTo>
                        <a:pt x="210" y="51"/>
                        <a:pt x="210" y="51"/>
                        <a:pt x="210" y="51"/>
                      </a:cubicBezTo>
                      <a:cubicBezTo>
                        <a:pt x="209" y="48"/>
                        <a:pt x="207" y="46"/>
                        <a:pt x="205" y="43"/>
                      </a:cubicBezTo>
                      <a:cubicBezTo>
                        <a:pt x="192" y="24"/>
                        <a:pt x="130" y="39"/>
                        <a:pt x="130" y="39"/>
                      </a:cubicBezTo>
                      <a:cubicBezTo>
                        <a:pt x="119" y="41"/>
                        <a:pt x="107" y="43"/>
                        <a:pt x="96" y="45"/>
                      </a:cubicBezTo>
                      <a:cubicBezTo>
                        <a:pt x="93" y="46"/>
                        <a:pt x="88" y="47"/>
                        <a:pt x="88" y="47"/>
                      </a:cubicBezTo>
                      <a:cubicBezTo>
                        <a:pt x="57" y="73"/>
                        <a:pt x="2" y="120"/>
                        <a:pt x="1" y="121"/>
                      </a:cubicBezTo>
                      <a:cubicBezTo>
                        <a:pt x="0" y="128"/>
                        <a:pt x="15" y="138"/>
                        <a:pt x="22" y="138"/>
                      </a:cubicBezTo>
                      <a:cubicBezTo>
                        <a:pt x="46" y="142"/>
                        <a:pt x="60" y="123"/>
                        <a:pt x="79" y="111"/>
                      </a:cubicBezTo>
                      <a:cubicBezTo>
                        <a:pt x="87" y="106"/>
                        <a:pt x="103" y="90"/>
                        <a:pt x="112" y="94"/>
                      </a:cubicBezTo>
                      <a:cubicBezTo>
                        <a:pt x="120" y="98"/>
                        <a:pt x="137" y="104"/>
                        <a:pt x="155" y="123"/>
                      </a:cubicBezTo>
                      <a:cubicBezTo>
                        <a:pt x="261" y="235"/>
                        <a:pt x="261" y="235"/>
                        <a:pt x="261" y="235"/>
                      </a:cubicBezTo>
                      <a:cubicBezTo>
                        <a:pt x="308" y="183"/>
                        <a:pt x="308" y="183"/>
                        <a:pt x="308" y="183"/>
                      </a:cubicBezTo>
                      <a:cubicBezTo>
                        <a:pt x="315" y="195"/>
                        <a:pt x="315" y="195"/>
                        <a:pt x="315" y="195"/>
                      </a:cubicBezTo>
                      <a:cubicBezTo>
                        <a:pt x="328" y="187"/>
                        <a:pt x="328" y="187"/>
                        <a:pt x="328" y="187"/>
                      </a:cubicBezTo>
                      <a:cubicBezTo>
                        <a:pt x="328" y="188"/>
                        <a:pt x="328" y="188"/>
                        <a:pt x="328" y="188"/>
                      </a:cubicBezTo>
                      <a:cubicBezTo>
                        <a:pt x="331" y="192"/>
                        <a:pt x="337" y="194"/>
                        <a:pt x="341" y="192"/>
                      </a:cubicBezTo>
                      <a:cubicBezTo>
                        <a:pt x="380" y="170"/>
                        <a:pt x="380" y="170"/>
                        <a:pt x="380" y="170"/>
                      </a:cubicBezTo>
                      <a:lnTo>
                        <a:pt x="28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6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Freeform 142">
                  <a:extLst>
                    <a:ext uri="{FF2B5EF4-FFF2-40B4-BE49-F238E27FC236}">
                      <a16:creationId xmlns:a16="http://schemas.microsoft.com/office/drawing/2014/main" id="{304DA08C-A18F-41E3-9D33-8F6DD70E74F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-11853863" y="3200400"/>
                  <a:ext cx="495300" cy="438150"/>
                </a:xfrm>
                <a:custGeom>
                  <a:avLst/>
                  <a:gdLst>
                    <a:gd name="T0" fmla="*/ 244 w 270"/>
                    <a:gd name="T1" fmla="*/ 51 h 238"/>
                    <a:gd name="T2" fmla="*/ 252 w 270"/>
                    <a:gd name="T3" fmla="*/ 59 h 238"/>
                    <a:gd name="T4" fmla="*/ 270 w 270"/>
                    <a:gd name="T5" fmla="*/ 54 h 238"/>
                    <a:gd name="T6" fmla="*/ 260 w 270"/>
                    <a:gd name="T7" fmla="*/ 42 h 238"/>
                    <a:gd name="T8" fmla="*/ 191 w 270"/>
                    <a:gd name="T9" fmla="*/ 45 h 238"/>
                    <a:gd name="T10" fmla="*/ 170 w 270"/>
                    <a:gd name="T11" fmla="*/ 55 h 238"/>
                    <a:gd name="T12" fmla="*/ 131 w 270"/>
                    <a:gd name="T13" fmla="*/ 45 h 238"/>
                    <a:gd name="T14" fmla="*/ 129 w 270"/>
                    <a:gd name="T15" fmla="*/ 45 h 238"/>
                    <a:gd name="T16" fmla="*/ 133 w 270"/>
                    <a:gd name="T17" fmla="*/ 35 h 238"/>
                    <a:gd name="T18" fmla="*/ 119 w 270"/>
                    <a:gd name="T19" fmla="*/ 30 h 238"/>
                    <a:gd name="T20" fmla="*/ 119 w 270"/>
                    <a:gd name="T21" fmla="*/ 29 h 238"/>
                    <a:gd name="T22" fmla="*/ 114 w 270"/>
                    <a:gd name="T23" fmla="*/ 16 h 238"/>
                    <a:gd name="T24" fmla="*/ 73 w 270"/>
                    <a:gd name="T25" fmla="*/ 0 h 238"/>
                    <a:gd name="T26" fmla="*/ 0 w 270"/>
                    <a:gd name="T27" fmla="*/ 180 h 238"/>
                    <a:gd name="T28" fmla="*/ 41 w 270"/>
                    <a:gd name="T29" fmla="*/ 196 h 238"/>
                    <a:gd name="T30" fmla="*/ 53 w 270"/>
                    <a:gd name="T31" fmla="*/ 191 h 238"/>
                    <a:gd name="T32" fmla="*/ 53 w 270"/>
                    <a:gd name="T33" fmla="*/ 191 h 238"/>
                    <a:gd name="T34" fmla="*/ 67 w 270"/>
                    <a:gd name="T35" fmla="*/ 196 h 238"/>
                    <a:gd name="T36" fmla="*/ 68 w 270"/>
                    <a:gd name="T37" fmla="*/ 193 h 238"/>
                    <a:gd name="T38" fmla="*/ 105 w 270"/>
                    <a:gd name="T39" fmla="*/ 235 h 238"/>
                    <a:gd name="T40" fmla="*/ 112 w 270"/>
                    <a:gd name="T41" fmla="*/ 238 h 238"/>
                    <a:gd name="T42" fmla="*/ 117 w 270"/>
                    <a:gd name="T43" fmla="*/ 236 h 238"/>
                    <a:gd name="T44" fmla="*/ 118 w 270"/>
                    <a:gd name="T45" fmla="*/ 224 h 238"/>
                    <a:gd name="T46" fmla="*/ 85 w 270"/>
                    <a:gd name="T47" fmla="*/ 185 h 238"/>
                    <a:gd name="T48" fmla="*/ 132 w 270"/>
                    <a:gd name="T49" fmla="*/ 65 h 238"/>
                    <a:gd name="T50" fmla="*/ 171 w 270"/>
                    <a:gd name="T51" fmla="*/ 72 h 238"/>
                    <a:gd name="T52" fmla="*/ 172 w 270"/>
                    <a:gd name="T53" fmla="*/ 72 h 238"/>
                    <a:gd name="T54" fmla="*/ 199 w 270"/>
                    <a:gd name="T55" fmla="*/ 60 h 238"/>
                    <a:gd name="T56" fmla="*/ 244 w 270"/>
                    <a:gd name="T57" fmla="*/ 51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70" h="238">
                      <a:moveTo>
                        <a:pt x="244" y="51"/>
                      </a:moveTo>
                      <a:cubicBezTo>
                        <a:pt x="249" y="55"/>
                        <a:pt x="251" y="59"/>
                        <a:pt x="252" y="59"/>
                      </a:cubicBezTo>
                      <a:cubicBezTo>
                        <a:pt x="257" y="57"/>
                        <a:pt x="264" y="57"/>
                        <a:pt x="270" y="54"/>
                      </a:cubicBezTo>
                      <a:cubicBezTo>
                        <a:pt x="268" y="51"/>
                        <a:pt x="264" y="46"/>
                        <a:pt x="260" y="42"/>
                      </a:cubicBezTo>
                      <a:cubicBezTo>
                        <a:pt x="235" y="20"/>
                        <a:pt x="209" y="35"/>
                        <a:pt x="191" y="45"/>
                      </a:cubicBezTo>
                      <a:cubicBezTo>
                        <a:pt x="183" y="49"/>
                        <a:pt x="175" y="54"/>
                        <a:pt x="170" y="55"/>
                      </a:cubicBezTo>
                      <a:cubicBezTo>
                        <a:pt x="167" y="55"/>
                        <a:pt x="150" y="55"/>
                        <a:pt x="131" y="45"/>
                      </a:cubicBezTo>
                      <a:cubicBezTo>
                        <a:pt x="131" y="45"/>
                        <a:pt x="130" y="45"/>
                        <a:pt x="129" y="45"/>
                      </a:cubicBezTo>
                      <a:cubicBezTo>
                        <a:pt x="133" y="35"/>
                        <a:pt x="133" y="35"/>
                        <a:pt x="133" y="35"/>
                      </a:cubicBezTo>
                      <a:cubicBezTo>
                        <a:pt x="119" y="30"/>
                        <a:pt x="119" y="30"/>
                        <a:pt x="119" y="30"/>
                      </a:cubicBezTo>
                      <a:cubicBezTo>
                        <a:pt x="119" y="29"/>
                        <a:pt x="119" y="29"/>
                        <a:pt x="119" y="29"/>
                      </a:cubicBezTo>
                      <a:cubicBezTo>
                        <a:pt x="121" y="24"/>
                        <a:pt x="119" y="18"/>
                        <a:pt x="114" y="16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0" y="180"/>
                        <a:pt x="0" y="180"/>
                        <a:pt x="0" y="180"/>
                      </a:cubicBezTo>
                      <a:cubicBezTo>
                        <a:pt x="41" y="196"/>
                        <a:pt x="41" y="196"/>
                        <a:pt x="41" y="196"/>
                      </a:cubicBezTo>
                      <a:cubicBezTo>
                        <a:pt x="45" y="198"/>
                        <a:pt x="51" y="196"/>
                        <a:pt x="53" y="191"/>
                      </a:cubicBezTo>
                      <a:cubicBezTo>
                        <a:pt x="53" y="191"/>
                        <a:pt x="53" y="191"/>
                        <a:pt x="53" y="191"/>
                      </a:cubicBezTo>
                      <a:cubicBezTo>
                        <a:pt x="67" y="196"/>
                        <a:pt x="67" y="196"/>
                        <a:pt x="67" y="196"/>
                      </a:cubicBezTo>
                      <a:cubicBezTo>
                        <a:pt x="68" y="193"/>
                        <a:pt x="68" y="193"/>
                        <a:pt x="68" y="193"/>
                      </a:cubicBezTo>
                      <a:cubicBezTo>
                        <a:pt x="105" y="235"/>
                        <a:pt x="105" y="235"/>
                        <a:pt x="105" y="235"/>
                      </a:cubicBezTo>
                      <a:cubicBezTo>
                        <a:pt x="107" y="237"/>
                        <a:pt x="109" y="238"/>
                        <a:pt x="112" y="238"/>
                      </a:cubicBezTo>
                      <a:cubicBezTo>
                        <a:pt x="114" y="238"/>
                        <a:pt x="116" y="237"/>
                        <a:pt x="117" y="236"/>
                      </a:cubicBezTo>
                      <a:cubicBezTo>
                        <a:pt x="121" y="233"/>
                        <a:pt x="121" y="227"/>
                        <a:pt x="118" y="224"/>
                      </a:cubicBezTo>
                      <a:cubicBezTo>
                        <a:pt x="85" y="185"/>
                        <a:pt x="85" y="185"/>
                        <a:pt x="85" y="185"/>
                      </a:cubicBezTo>
                      <a:cubicBezTo>
                        <a:pt x="132" y="65"/>
                        <a:pt x="132" y="65"/>
                        <a:pt x="132" y="65"/>
                      </a:cubicBezTo>
                      <a:cubicBezTo>
                        <a:pt x="153" y="73"/>
                        <a:pt x="170" y="72"/>
                        <a:pt x="171" y="72"/>
                      </a:cubicBezTo>
                      <a:cubicBezTo>
                        <a:pt x="171" y="72"/>
                        <a:pt x="172" y="72"/>
                        <a:pt x="172" y="72"/>
                      </a:cubicBezTo>
                      <a:cubicBezTo>
                        <a:pt x="180" y="71"/>
                        <a:pt x="189" y="66"/>
                        <a:pt x="199" y="60"/>
                      </a:cubicBezTo>
                      <a:cubicBezTo>
                        <a:pt x="219" y="50"/>
                        <a:pt x="233" y="43"/>
                        <a:pt x="244" y="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65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D0C535A-F7AB-4C4B-B177-B8FFABC23154}"/>
              </a:ext>
            </a:extLst>
          </p:cNvPr>
          <p:cNvGrpSpPr/>
          <p:nvPr/>
        </p:nvGrpSpPr>
        <p:grpSpPr>
          <a:xfrm>
            <a:off x="5966996" y="1637501"/>
            <a:ext cx="1951709" cy="3707148"/>
            <a:chOff x="5966995" y="780251"/>
            <a:chExt cx="1951709" cy="3707148"/>
          </a:xfrm>
        </p:grpSpPr>
        <p:sp>
          <p:nvSpPr>
            <p:cNvPr id="91" name="Text Placeholder 14">
              <a:extLst>
                <a:ext uri="{FF2B5EF4-FFF2-40B4-BE49-F238E27FC236}">
                  <a16:creationId xmlns:a16="http://schemas.microsoft.com/office/drawing/2014/main" id="{6B9922B5-3412-4CC9-8CD9-A9AA76996F17}"/>
                </a:ext>
              </a:extLst>
            </p:cNvPr>
            <p:cNvSpPr txBox="1">
              <a:spLocks/>
            </p:cNvSpPr>
            <p:nvPr/>
          </p:nvSpPr>
          <p:spPr>
            <a:xfrm>
              <a:off x="5980712" y="780251"/>
              <a:ext cx="1841355" cy="132110"/>
            </a:xfrm>
            <a:prstGeom prst="rect">
              <a:avLst/>
            </a:prstGeom>
          </p:spPr>
          <p:txBody>
            <a:bodyPr lIns="51442" tIns="25721" rIns="51442" bIns="25721"/>
            <a:lstStyle>
              <a:lvl1pPr marL="0" marR="0" indent="0" algn="l" defTabSz="1088319" rtl="0" eaLnBrk="1" fontAlgn="base" latinLnBrk="0" hangingPunct="1">
                <a:lnSpc>
                  <a:spcPct val="90000"/>
                </a:lnSpc>
                <a:spcBef>
                  <a:spcPts val="119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lang="en-US" sz="1300" b="1" i="0" u="none" strike="noStrike" kern="1200" cap="none" spc="0" normalizeH="0" baseline="0">
                  <a:ln>
                    <a:noFill/>
                  </a:ln>
                  <a:solidFill>
                    <a:srgbClr val="E78634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1088319" marR="0" indent="-272080" algn="l" defTabSz="1088319" rtl="0" eaLnBrk="1" fontAlgn="base" latinLnBrk="0" hangingPunct="1">
                <a:lnSpc>
                  <a:spcPct val="150000"/>
                </a:lnSpc>
                <a:spcBef>
                  <a:spcPts val="595"/>
                </a:spcBef>
                <a:spcAft>
                  <a:spcPct val="0"/>
                </a:spcAft>
                <a:buClrTx/>
                <a:buSzTx/>
                <a:buFontTx/>
                <a:buBlip>
                  <a:blip r:embed="rId3"/>
                </a:buBlip>
                <a:tabLst/>
                <a:defRPr lang="en-US" sz="1900" kern="1200" baseline="0" dirty="0" smtClean="0">
                  <a:solidFill>
                    <a:srgbClr val="5A5A59"/>
                  </a:solidFill>
                  <a:latin typeface="+mn-lt"/>
                  <a:ea typeface="ＭＳ Ｐゴシック" charset="0"/>
                  <a:cs typeface="Arial"/>
                </a:defRPr>
              </a:lvl2pPr>
              <a:lvl3pPr marL="1360399" marR="0" indent="-272080" algn="l" defTabSz="1088319" rtl="0" eaLnBrk="1" fontAlgn="base" latinLnBrk="0" hangingPunct="1">
                <a:lnSpc>
                  <a:spcPct val="150000"/>
                </a:lnSpc>
                <a:spcBef>
                  <a:spcPts val="595"/>
                </a:spcBef>
                <a:spcAft>
                  <a:spcPct val="0"/>
                </a:spcAft>
                <a:buClrTx/>
                <a:buSzTx/>
                <a:buFontTx/>
                <a:buBlip>
                  <a:blip r:embed="rId4"/>
                </a:buBlip>
                <a:tabLst/>
                <a:defRPr lang="en-US" sz="1900" kern="1200" baseline="0" dirty="0" smtClean="0">
                  <a:solidFill>
                    <a:srgbClr val="5A5A59"/>
                  </a:solidFill>
                  <a:latin typeface="+mn-lt"/>
                  <a:ea typeface="ＭＳ Ｐゴシック" charset="0"/>
                  <a:cs typeface="Arial"/>
                </a:defRPr>
              </a:lvl3pPr>
              <a:lvl4pPr marL="1904558" marR="0" indent="-272080" algn="l" defTabSz="1088319" rtl="0" eaLnBrk="1" fontAlgn="base" latinLnBrk="0" hangingPunct="1">
                <a:lnSpc>
                  <a:spcPct val="150000"/>
                </a:lnSpc>
                <a:spcBef>
                  <a:spcPts val="595"/>
                </a:spcBef>
                <a:spcAft>
                  <a:spcPct val="0"/>
                </a:spcAft>
                <a:buClrTx/>
                <a:buSzTx/>
                <a:buFontTx/>
                <a:buBlip>
                  <a:blip r:embed="rId5"/>
                </a:buBlip>
                <a:tabLst/>
                <a:defRPr lang="en-US" sz="1900" kern="1200" baseline="0" dirty="0" smtClean="0">
                  <a:solidFill>
                    <a:srgbClr val="5A5A59"/>
                  </a:solidFill>
                  <a:latin typeface="+mn-lt"/>
                  <a:ea typeface="ＭＳ Ｐゴシック" charset="0"/>
                  <a:cs typeface="Arial"/>
                </a:defRPr>
              </a:lvl4pPr>
              <a:lvl5pPr marL="2448717" marR="0" indent="-272080" algn="l" defTabSz="1088319" rtl="0" eaLnBrk="1" fontAlgn="base" latinLnBrk="0" hangingPunct="1">
                <a:lnSpc>
                  <a:spcPct val="150000"/>
                </a:lnSpc>
                <a:spcBef>
                  <a:spcPts val="595"/>
                </a:spcBef>
                <a:spcAft>
                  <a:spcPct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 lang="en-US" sz="1900" kern="1200" baseline="0" dirty="0" smtClean="0">
                  <a:solidFill>
                    <a:srgbClr val="808080"/>
                  </a:solidFill>
                  <a:latin typeface="+mn-lt"/>
                  <a:ea typeface="ＭＳ Ｐゴシック" charset="0"/>
                  <a:cs typeface="Arial"/>
                </a:defRPr>
              </a:lvl5pPr>
              <a:lvl6pPr marL="2992877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37036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81196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25355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2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E78634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Start: 01.10.2017</a:t>
              </a:r>
            </a:p>
          </p:txBody>
        </p:sp>
        <p:sp>
          <p:nvSpPr>
            <p:cNvPr id="92" name="Text Placeholder 14">
              <a:extLst>
                <a:ext uri="{FF2B5EF4-FFF2-40B4-BE49-F238E27FC236}">
                  <a16:creationId xmlns:a16="http://schemas.microsoft.com/office/drawing/2014/main" id="{4831150B-778D-438B-8580-0DA067B5E739}"/>
                </a:ext>
              </a:extLst>
            </p:cNvPr>
            <p:cNvSpPr txBox="1">
              <a:spLocks/>
            </p:cNvSpPr>
            <p:nvPr/>
          </p:nvSpPr>
          <p:spPr>
            <a:xfrm>
              <a:off x="5966995" y="974303"/>
              <a:ext cx="1951709" cy="136202"/>
            </a:xfrm>
            <a:prstGeom prst="rect">
              <a:avLst/>
            </a:prstGeom>
          </p:spPr>
          <p:txBody>
            <a:bodyPr lIns="81011" tIns="25721" rIns="0" bIns="25721"/>
            <a:lstStyle>
              <a:lvl1pPr marL="0" marR="0" indent="0" algn="l" defTabSz="1088319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lang="en-US" sz="1200" b="0" i="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1088319" marR="0" indent="-272080" algn="l" defTabSz="1088319" rtl="0" eaLnBrk="1" fontAlgn="base" latinLnBrk="0" hangingPunct="1">
                <a:lnSpc>
                  <a:spcPct val="150000"/>
                </a:lnSpc>
                <a:spcBef>
                  <a:spcPts val="595"/>
                </a:spcBef>
                <a:spcAft>
                  <a:spcPct val="0"/>
                </a:spcAft>
                <a:buClrTx/>
                <a:buSzTx/>
                <a:buFontTx/>
                <a:buBlip>
                  <a:blip r:embed="rId3"/>
                </a:buBlip>
                <a:tabLst/>
                <a:defRPr lang="en-US" sz="1900" kern="1200" baseline="0" dirty="0" smtClean="0">
                  <a:solidFill>
                    <a:srgbClr val="5A5A59"/>
                  </a:solidFill>
                  <a:latin typeface="+mn-lt"/>
                  <a:ea typeface="ＭＳ Ｐゴシック" charset="0"/>
                  <a:cs typeface="Arial"/>
                </a:defRPr>
              </a:lvl2pPr>
              <a:lvl3pPr marL="1360399" marR="0" indent="-272080" algn="l" defTabSz="1088319" rtl="0" eaLnBrk="1" fontAlgn="base" latinLnBrk="0" hangingPunct="1">
                <a:lnSpc>
                  <a:spcPct val="150000"/>
                </a:lnSpc>
                <a:spcBef>
                  <a:spcPts val="595"/>
                </a:spcBef>
                <a:spcAft>
                  <a:spcPct val="0"/>
                </a:spcAft>
                <a:buClrTx/>
                <a:buSzTx/>
                <a:buFontTx/>
                <a:buBlip>
                  <a:blip r:embed="rId4"/>
                </a:buBlip>
                <a:tabLst/>
                <a:defRPr lang="en-US" sz="1900" kern="1200" baseline="0" dirty="0" smtClean="0">
                  <a:solidFill>
                    <a:srgbClr val="5A5A59"/>
                  </a:solidFill>
                  <a:latin typeface="+mn-lt"/>
                  <a:ea typeface="ＭＳ Ｐゴシック" charset="0"/>
                  <a:cs typeface="Arial"/>
                </a:defRPr>
              </a:lvl3pPr>
              <a:lvl4pPr marL="1904558" marR="0" indent="-272080" algn="l" defTabSz="1088319" rtl="0" eaLnBrk="1" fontAlgn="base" latinLnBrk="0" hangingPunct="1">
                <a:lnSpc>
                  <a:spcPct val="150000"/>
                </a:lnSpc>
                <a:spcBef>
                  <a:spcPts val="595"/>
                </a:spcBef>
                <a:spcAft>
                  <a:spcPct val="0"/>
                </a:spcAft>
                <a:buClrTx/>
                <a:buSzTx/>
                <a:buFontTx/>
                <a:buBlip>
                  <a:blip r:embed="rId5"/>
                </a:buBlip>
                <a:tabLst/>
                <a:defRPr lang="en-US" sz="1900" kern="1200" baseline="0" dirty="0" smtClean="0">
                  <a:solidFill>
                    <a:srgbClr val="5A5A59"/>
                  </a:solidFill>
                  <a:latin typeface="+mn-lt"/>
                  <a:ea typeface="ＭＳ Ｐゴシック" charset="0"/>
                  <a:cs typeface="Arial"/>
                </a:defRPr>
              </a:lvl4pPr>
              <a:lvl5pPr marL="2448717" marR="0" indent="-272080" algn="l" defTabSz="1088319" rtl="0" eaLnBrk="1" fontAlgn="base" latinLnBrk="0" hangingPunct="1">
                <a:lnSpc>
                  <a:spcPct val="150000"/>
                </a:lnSpc>
                <a:spcBef>
                  <a:spcPts val="595"/>
                </a:spcBef>
                <a:spcAft>
                  <a:spcPct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 lang="en-US" sz="1900" kern="1200" baseline="0" dirty="0" smtClean="0">
                  <a:solidFill>
                    <a:srgbClr val="808080"/>
                  </a:solidFill>
                  <a:latin typeface="+mn-lt"/>
                  <a:ea typeface="ＭＳ Ｐゴシック" charset="0"/>
                  <a:cs typeface="Arial"/>
                </a:defRPr>
              </a:lvl5pPr>
              <a:lvl6pPr marL="2992877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37036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81196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25355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418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Calibri"/>
                </a:rPr>
                <a:t>3 years + 1 year no-cost extension</a:t>
              </a:r>
              <a:endParaRPr kumimoji="0" lang="en-US" sz="750" b="0" i="1" u="none" strike="noStrike" kern="1200" cap="none" spc="0" normalizeH="0" baseline="0" noProof="0">
                <a:ln>
                  <a:noFill/>
                </a:ln>
                <a:solidFill>
                  <a:srgbClr val="3B2B09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</a:endParaRP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214338EB-6A6F-4C3B-8C63-9B8789D89618}"/>
                </a:ext>
              </a:extLst>
            </p:cNvPr>
            <p:cNvGrpSpPr/>
            <p:nvPr/>
          </p:nvGrpSpPr>
          <p:grpSpPr>
            <a:xfrm>
              <a:off x="6257293" y="2150506"/>
              <a:ext cx="1429143" cy="1185251"/>
              <a:chOff x="9443183" y="3352542"/>
              <a:chExt cx="2162819" cy="1764000"/>
            </a:xfrm>
          </p:grpSpPr>
          <p:pic>
            <p:nvPicPr>
              <p:cNvPr id="108" name="Picture 3">
                <a:extLst>
                  <a:ext uri="{FF2B5EF4-FFF2-40B4-BE49-F238E27FC236}">
                    <a16:creationId xmlns:a16="http://schemas.microsoft.com/office/drawing/2014/main" id="{8CCA261E-1B4C-4F0C-9B2A-4853F50243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43732" y="3352542"/>
                <a:ext cx="1771210" cy="176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9" name="Isosceles Triangle 14">
                <a:extLst>
                  <a:ext uri="{FF2B5EF4-FFF2-40B4-BE49-F238E27FC236}">
                    <a16:creationId xmlns:a16="http://schemas.microsoft.com/office/drawing/2014/main" id="{A9B75CAC-6A23-453D-8489-C01A48D64D9C}"/>
                  </a:ext>
                </a:extLst>
              </p:cNvPr>
              <p:cNvSpPr/>
              <p:nvPr/>
            </p:nvSpPr>
            <p:spPr>
              <a:xfrm rot="16200000">
                <a:off x="9173183" y="4182504"/>
                <a:ext cx="648000" cy="108000"/>
              </a:xfrm>
              <a:custGeom>
                <a:avLst/>
                <a:gdLst>
                  <a:gd name="connsiteX0" fmla="*/ 0 w 780889"/>
                  <a:gd name="connsiteY0" fmla="*/ 72000 h 72000"/>
                  <a:gd name="connsiteX1" fmla="*/ 390445 w 780889"/>
                  <a:gd name="connsiteY1" fmla="*/ 0 h 72000"/>
                  <a:gd name="connsiteX2" fmla="*/ 780889 w 780889"/>
                  <a:gd name="connsiteY2" fmla="*/ 72000 h 72000"/>
                  <a:gd name="connsiteX3" fmla="*/ 0 w 780889"/>
                  <a:gd name="connsiteY3" fmla="*/ 72000 h 72000"/>
                  <a:gd name="connsiteX0" fmla="*/ 0 w 780889"/>
                  <a:gd name="connsiteY0" fmla="*/ 72003 h 72003"/>
                  <a:gd name="connsiteX1" fmla="*/ 390445 w 780889"/>
                  <a:gd name="connsiteY1" fmla="*/ 0 h 72003"/>
                  <a:gd name="connsiteX2" fmla="*/ 780889 w 780889"/>
                  <a:gd name="connsiteY2" fmla="*/ 72000 h 72003"/>
                  <a:gd name="connsiteX3" fmla="*/ 0 w 780889"/>
                  <a:gd name="connsiteY3" fmla="*/ 72003 h 72003"/>
                  <a:gd name="connsiteX0" fmla="*/ 0 w 780889"/>
                  <a:gd name="connsiteY0" fmla="*/ 72003 h 163443"/>
                  <a:gd name="connsiteX1" fmla="*/ 390445 w 780889"/>
                  <a:gd name="connsiteY1" fmla="*/ 0 h 163443"/>
                  <a:gd name="connsiteX2" fmla="*/ 780889 w 780889"/>
                  <a:gd name="connsiteY2" fmla="*/ 72000 h 163443"/>
                  <a:gd name="connsiteX3" fmla="*/ 91440 w 780889"/>
                  <a:gd name="connsiteY3" fmla="*/ 163443 h 163443"/>
                  <a:gd name="connsiteX0" fmla="*/ 0 w 780889"/>
                  <a:gd name="connsiteY0" fmla="*/ 72003 h 72003"/>
                  <a:gd name="connsiteX1" fmla="*/ 390445 w 780889"/>
                  <a:gd name="connsiteY1" fmla="*/ 0 h 72003"/>
                  <a:gd name="connsiteX2" fmla="*/ 780889 w 780889"/>
                  <a:gd name="connsiteY2" fmla="*/ 72000 h 7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0889" h="72003">
                    <a:moveTo>
                      <a:pt x="0" y="72003"/>
                    </a:moveTo>
                    <a:lnTo>
                      <a:pt x="390445" y="0"/>
                    </a:lnTo>
                    <a:lnTo>
                      <a:pt x="780889" y="72000"/>
                    </a:lnTo>
                  </a:path>
                </a:pathLst>
              </a:cu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5144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Isosceles Triangle 14">
                <a:extLst>
                  <a:ext uri="{FF2B5EF4-FFF2-40B4-BE49-F238E27FC236}">
                    <a16:creationId xmlns:a16="http://schemas.microsoft.com/office/drawing/2014/main" id="{3A3F67CA-E01E-4927-B376-1BE48B7CE931}"/>
                  </a:ext>
                </a:extLst>
              </p:cNvPr>
              <p:cNvSpPr/>
              <p:nvPr/>
            </p:nvSpPr>
            <p:spPr>
              <a:xfrm rot="5400000" flipH="1">
                <a:off x="10857621" y="4182503"/>
                <a:ext cx="648000" cy="108000"/>
              </a:xfrm>
              <a:custGeom>
                <a:avLst/>
                <a:gdLst>
                  <a:gd name="connsiteX0" fmla="*/ 0 w 780889"/>
                  <a:gd name="connsiteY0" fmla="*/ 72000 h 72000"/>
                  <a:gd name="connsiteX1" fmla="*/ 390445 w 780889"/>
                  <a:gd name="connsiteY1" fmla="*/ 0 h 72000"/>
                  <a:gd name="connsiteX2" fmla="*/ 780889 w 780889"/>
                  <a:gd name="connsiteY2" fmla="*/ 72000 h 72000"/>
                  <a:gd name="connsiteX3" fmla="*/ 0 w 780889"/>
                  <a:gd name="connsiteY3" fmla="*/ 72000 h 72000"/>
                  <a:gd name="connsiteX0" fmla="*/ 0 w 780889"/>
                  <a:gd name="connsiteY0" fmla="*/ 72003 h 72003"/>
                  <a:gd name="connsiteX1" fmla="*/ 390445 w 780889"/>
                  <a:gd name="connsiteY1" fmla="*/ 0 h 72003"/>
                  <a:gd name="connsiteX2" fmla="*/ 780889 w 780889"/>
                  <a:gd name="connsiteY2" fmla="*/ 72000 h 72003"/>
                  <a:gd name="connsiteX3" fmla="*/ 0 w 780889"/>
                  <a:gd name="connsiteY3" fmla="*/ 72003 h 72003"/>
                  <a:gd name="connsiteX0" fmla="*/ 0 w 780889"/>
                  <a:gd name="connsiteY0" fmla="*/ 72003 h 163443"/>
                  <a:gd name="connsiteX1" fmla="*/ 390445 w 780889"/>
                  <a:gd name="connsiteY1" fmla="*/ 0 h 163443"/>
                  <a:gd name="connsiteX2" fmla="*/ 780889 w 780889"/>
                  <a:gd name="connsiteY2" fmla="*/ 72000 h 163443"/>
                  <a:gd name="connsiteX3" fmla="*/ 91440 w 780889"/>
                  <a:gd name="connsiteY3" fmla="*/ 163443 h 163443"/>
                  <a:gd name="connsiteX0" fmla="*/ 0 w 780889"/>
                  <a:gd name="connsiteY0" fmla="*/ 72003 h 72003"/>
                  <a:gd name="connsiteX1" fmla="*/ 390445 w 780889"/>
                  <a:gd name="connsiteY1" fmla="*/ 0 h 72003"/>
                  <a:gd name="connsiteX2" fmla="*/ 780889 w 780889"/>
                  <a:gd name="connsiteY2" fmla="*/ 72000 h 7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0889" h="72003">
                    <a:moveTo>
                      <a:pt x="0" y="72003"/>
                    </a:moveTo>
                    <a:lnTo>
                      <a:pt x="390445" y="0"/>
                    </a:lnTo>
                    <a:lnTo>
                      <a:pt x="780889" y="72000"/>
                    </a:lnTo>
                  </a:path>
                </a:pathLst>
              </a:cu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5144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858407B7-ACBE-4351-9CCB-702F751434AE}"/>
                  </a:ext>
                </a:extLst>
              </p:cNvPr>
              <p:cNvSpPr txBox="1"/>
              <p:nvPr/>
            </p:nvSpPr>
            <p:spPr>
              <a:xfrm>
                <a:off x="11273648" y="4155809"/>
                <a:ext cx="332354" cy="171773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51441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750" b="1" i="1" u="none" strike="noStrike" kern="0" cap="none" spc="0" normalizeH="0" baseline="0" noProof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Israel</a:t>
                </a:r>
                <a:endParaRPr kumimoji="0" lang="en-US" sz="750" b="1" i="1" u="none" strike="noStrike" kern="0" cap="none" spc="0" normalizeH="0" baseline="0" noProof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EEE2F55C-9818-4199-AB44-DC17EB503A87}"/>
                </a:ext>
              </a:extLst>
            </p:cNvPr>
            <p:cNvSpPr txBox="1"/>
            <p:nvPr/>
          </p:nvSpPr>
          <p:spPr>
            <a:xfrm>
              <a:off x="6025398" y="3474935"/>
              <a:ext cx="1893306" cy="1012464"/>
            </a:xfrm>
            <a:prstGeom prst="rect">
              <a:avLst/>
            </a:prstGeom>
            <a:noFill/>
          </p:spPr>
          <p:txBody>
            <a:bodyPr wrap="square" lIns="54000" tIns="25721" rIns="51442" bIns="25721" rtlCol="0">
              <a:spAutoFit/>
            </a:bodyPr>
            <a:lstStyle/>
            <a:p>
              <a:pPr marL="0" marR="0" lvl="0" indent="0" algn="l" defTabSz="5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69"/>
                </a:spcAft>
                <a:buClrTx/>
                <a:buSzTx/>
                <a:buFontTx/>
                <a:buNone/>
                <a:tabLst>
                  <a:tab pos="108000" algn="r"/>
                  <a:tab pos="162000" algn="l"/>
                  <a:tab pos="607500" algn="l"/>
                </a:tabLst>
                <a:defRPr/>
              </a:pPr>
              <a:r>
                <a:rPr kumimoji="0" lang="de-DE" sz="900" b="1" i="0" u="none" strike="noStrike" kern="1200" cap="none" spc="0" normalizeH="0" baseline="0" noProof="0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Partners	Coordinators</a:t>
              </a:r>
            </a:p>
            <a:p>
              <a:pPr marL="0" marR="0" lvl="0" indent="0" algn="l" defTabSz="5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08000" algn="r"/>
                  <a:tab pos="162000" algn="l"/>
                  <a:tab pos="607500" algn="l"/>
                </a:tabLst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	10 Public	University of Edinburgh</a:t>
              </a:r>
            </a:p>
            <a:p>
              <a:pPr marL="0" marR="0" lvl="0" indent="0" algn="l" defTabSz="5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08000" algn="r"/>
                  <a:tab pos="162000" algn="l"/>
                  <a:tab pos="607500" algn="l"/>
                </a:tabLst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12 EFPIA 	Janssen Pharmaceutica</a:t>
              </a:r>
            </a:p>
            <a:p>
              <a:pPr marL="0" marR="0" lvl="0" indent="0" algn="l" defTabSz="5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08000" algn="r"/>
                  <a:tab pos="162000" algn="l"/>
                  <a:tab pos="607500" algn="l"/>
                </a:tabLst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8 SMEs</a:t>
              </a:r>
            </a:p>
            <a:p>
              <a:pPr marL="0" marR="0" lvl="0" indent="0" algn="l" defTabSz="5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08000" algn="r"/>
                  <a:tab pos="162000" algn="l"/>
                  <a:tab pos="607500" algn="l"/>
                </a:tabLst>
                <a:defRPr/>
              </a:pPr>
              <a:endParaRPr kumimoji="0" lang="de-DE" sz="675" b="0" i="0" u="none" strike="noStrike" kern="1200" cap="none" spc="0" normalizeH="0" baseline="0" noProof="0">
                <a:ln>
                  <a:noFill/>
                </a:ln>
                <a:solidFill>
                  <a:srgbClr val="3B2B09"/>
                </a:solidFill>
                <a:effectLst/>
                <a:uLnTx/>
                <a:uFillTx/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marR="0" lvl="0" indent="0" algn="l" defTabSz="5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08000" algn="r"/>
                  <a:tab pos="162000" algn="l"/>
                  <a:tab pos="607500" algn="l"/>
                </a:tabLst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       5 </a:t>
              </a:r>
              <a:r>
                <a:rPr kumimoji="0" lang="de-DE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associated</a:t>
              </a: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kumimoji="0" lang="de-DE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collaborators</a:t>
              </a: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3B2B09"/>
                </a:solidFill>
                <a:effectLst/>
                <a:uLnTx/>
                <a:uFillTx/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marL="0" marR="0" lvl="0" indent="0" algn="l" defTabSz="5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08000" algn="r"/>
                  <a:tab pos="162000" algn="l"/>
                  <a:tab pos="607500" algn="l"/>
                </a:tabLst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~100 </a:t>
              </a:r>
              <a:r>
                <a:rPr kumimoji="0" lang="de-DE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stakeholders</a:t>
              </a:r>
              <a:endPara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3B2B09"/>
                </a:solidFill>
                <a:effectLst/>
                <a:uLnTx/>
                <a:uFillTx/>
                <a:latin typeface="Calibri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3" name="Text Placeholder 16">
              <a:extLst>
                <a:ext uri="{FF2B5EF4-FFF2-40B4-BE49-F238E27FC236}">
                  <a16:creationId xmlns:a16="http://schemas.microsoft.com/office/drawing/2014/main" id="{280B0C6E-76FA-48C0-AF31-71D56881BD6C}"/>
                </a:ext>
              </a:extLst>
            </p:cNvPr>
            <p:cNvSpPr txBox="1">
              <a:spLocks/>
            </p:cNvSpPr>
            <p:nvPr/>
          </p:nvSpPr>
          <p:spPr>
            <a:xfrm>
              <a:off x="6042433" y="1256930"/>
              <a:ext cx="1698653" cy="257706"/>
            </a:xfrm>
            <a:prstGeom prst="rect">
              <a:avLst/>
            </a:prstGeom>
          </p:spPr>
          <p:txBody>
            <a:bodyPr lIns="0" tIns="25721" rIns="0" bIns="25721"/>
            <a:lstStyle>
              <a:lvl1pPr marL="0" marR="0" indent="0" algn="r" defTabSz="1088319" rtl="0" eaLnBrk="1" fontAlgn="base" latinLnBrk="0" hangingPunct="1">
                <a:lnSpc>
                  <a:spcPts val="16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lang="en-US" sz="1400" b="1" kern="1200" baseline="0" dirty="0" smtClean="0">
                  <a:solidFill>
                    <a:srgbClr val="E78634"/>
                  </a:solidFill>
                  <a:latin typeface="+mn-lt"/>
                  <a:ea typeface="ＭＳ Ｐゴシック" charset="0"/>
                  <a:cs typeface="AgfaRotisSansSerif-Bold"/>
                </a:defRPr>
              </a:lvl1pPr>
              <a:lvl2pPr marL="1088319" marR="0" indent="-272080" algn="r" defTabSz="1088319" rtl="0" eaLnBrk="1" fontAlgn="base" latinLnBrk="0" hangingPunct="1">
                <a:lnSpc>
                  <a:spcPct val="150000"/>
                </a:lnSpc>
                <a:spcBef>
                  <a:spcPts val="595"/>
                </a:spcBef>
                <a:spcAft>
                  <a:spcPct val="0"/>
                </a:spcAft>
                <a:buClrTx/>
                <a:buSzTx/>
                <a:buFontTx/>
                <a:buBlip>
                  <a:blip r:embed="rId3"/>
                </a:buBlip>
                <a:tabLst/>
                <a:defRPr lang="en-US" sz="1900" kern="1200" baseline="0" dirty="0" smtClean="0">
                  <a:solidFill>
                    <a:srgbClr val="5A5A59"/>
                  </a:solidFill>
                  <a:latin typeface="+mn-lt"/>
                  <a:ea typeface="ＭＳ Ｐゴシック" charset="0"/>
                  <a:cs typeface="Arial"/>
                </a:defRPr>
              </a:lvl2pPr>
              <a:lvl3pPr marL="1360399" marR="0" indent="-272080" algn="r" defTabSz="1088319" rtl="0" eaLnBrk="1" fontAlgn="base" latinLnBrk="0" hangingPunct="1">
                <a:lnSpc>
                  <a:spcPct val="150000"/>
                </a:lnSpc>
                <a:spcBef>
                  <a:spcPts val="595"/>
                </a:spcBef>
                <a:spcAft>
                  <a:spcPct val="0"/>
                </a:spcAft>
                <a:buClrTx/>
                <a:buSzTx/>
                <a:buFontTx/>
                <a:buBlip>
                  <a:blip r:embed="rId4"/>
                </a:buBlip>
                <a:tabLst/>
                <a:defRPr lang="en-US" sz="1900" kern="1200" baseline="0" dirty="0" smtClean="0">
                  <a:solidFill>
                    <a:srgbClr val="5A5A59"/>
                  </a:solidFill>
                  <a:latin typeface="+mn-lt"/>
                  <a:ea typeface="ＭＳ Ｐゴシック" charset="0"/>
                  <a:cs typeface="Arial"/>
                </a:defRPr>
              </a:lvl3pPr>
              <a:lvl4pPr marL="1904558" marR="0" indent="-272080" algn="r" defTabSz="1088319" rtl="0" eaLnBrk="1" fontAlgn="base" latinLnBrk="0" hangingPunct="1">
                <a:lnSpc>
                  <a:spcPct val="150000"/>
                </a:lnSpc>
                <a:spcBef>
                  <a:spcPts val="595"/>
                </a:spcBef>
                <a:spcAft>
                  <a:spcPct val="0"/>
                </a:spcAft>
                <a:buClrTx/>
                <a:buSzTx/>
                <a:buFontTx/>
                <a:buBlip>
                  <a:blip r:embed="rId5"/>
                </a:buBlip>
                <a:tabLst/>
                <a:defRPr lang="en-US" sz="1900" kern="1200" baseline="0" dirty="0" smtClean="0">
                  <a:solidFill>
                    <a:srgbClr val="5A5A59"/>
                  </a:solidFill>
                  <a:latin typeface="+mn-lt"/>
                  <a:ea typeface="ＭＳ Ｐゴシック" charset="0"/>
                  <a:cs typeface="Arial"/>
                </a:defRPr>
              </a:lvl4pPr>
              <a:lvl5pPr marL="2448717" marR="0" indent="-272080" algn="r" defTabSz="1088319" rtl="0" eaLnBrk="1" fontAlgn="base" latinLnBrk="0" hangingPunct="1">
                <a:lnSpc>
                  <a:spcPct val="150000"/>
                </a:lnSpc>
                <a:spcBef>
                  <a:spcPts val="595"/>
                </a:spcBef>
                <a:spcAft>
                  <a:spcPct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 lang="en-US" sz="1900" kern="1200" baseline="0" dirty="0" smtClean="0">
                  <a:solidFill>
                    <a:srgbClr val="808080"/>
                  </a:solidFill>
                  <a:latin typeface="+mn-lt"/>
                  <a:ea typeface="ＭＳ Ｐゴシック" charset="0"/>
                  <a:cs typeface="Arial"/>
                </a:defRPr>
              </a:lvl5pPr>
              <a:lvl6pPr marL="2992877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37036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81196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25355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816239" rtl="0" eaLnBrk="1" fontAlgn="base" latinLnBrk="0" hangingPunct="1">
                <a:lnSpc>
                  <a:spcPts val="12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E78634"/>
                  </a:solidFill>
                  <a:effectLst/>
                  <a:uLnTx/>
                  <a:uFillTx/>
                  <a:latin typeface="Calibri"/>
                  <a:ea typeface="ＭＳ Ｐゴシック" charset="0"/>
                </a:rPr>
                <a:t>Project budget:          9.8 </a:t>
              </a:r>
              <a:r>
                <a:rPr kumimoji="0" lang="en-U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8634"/>
                  </a:solidFill>
                  <a:effectLst/>
                  <a:uLnTx/>
                  <a:uFillTx/>
                  <a:latin typeface="Calibri"/>
                  <a:ea typeface="ＭＳ Ｐゴシック" charset="0"/>
                </a:rPr>
                <a:t>mio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E78634"/>
                  </a:solidFill>
                  <a:effectLst/>
                  <a:uLnTx/>
                  <a:uFillTx/>
                  <a:latin typeface="Calibri"/>
                  <a:ea typeface="ＭＳ Ｐゴシック" charset="0"/>
                </a:rPr>
                <a:t> €</a:t>
              </a:r>
            </a:p>
          </p:txBody>
        </p:sp>
        <p:sp>
          <p:nvSpPr>
            <p:cNvPr id="114" name="Text Placeholder 14">
              <a:extLst>
                <a:ext uri="{FF2B5EF4-FFF2-40B4-BE49-F238E27FC236}">
                  <a16:creationId xmlns:a16="http://schemas.microsoft.com/office/drawing/2014/main" id="{85881BF3-DC7F-4F6B-B1C5-1D142C18EEA0}"/>
                </a:ext>
              </a:extLst>
            </p:cNvPr>
            <p:cNvSpPr txBox="1">
              <a:spLocks/>
            </p:cNvSpPr>
            <p:nvPr/>
          </p:nvSpPr>
          <p:spPr>
            <a:xfrm>
              <a:off x="5966996" y="1472193"/>
              <a:ext cx="1854844" cy="99715"/>
            </a:xfrm>
            <a:prstGeom prst="rect">
              <a:avLst/>
            </a:prstGeom>
          </p:spPr>
          <p:txBody>
            <a:bodyPr lIns="81011" tIns="25721" rIns="0" bIns="25721"/>
            <a:lstStyle>
              <a:lvl1pPr marL="0" marR="0" indent="0" algn="l" defTabSz="1088319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lang="en-US" sz="1200" b="0" i="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1088319" marR="0" indent="-272080" algn="l" defTabSz="1088319" rtl="0" eaLnBrk="1" fontAlgn="base" latinLnBrk="0" hangingPunct="1">
                <a:lnSpc>
                  <a:spcPct val="150000"/>
                </a:lnSpc>
                <a:spcBef>
                  <a:spcPts val="595"/>
                </a:spcBef>
                <a:spcAft>
                  <a:spcPct val="0"/>
                </a:spcAft>
                <a:buClrTx/>
                <a:buSzTx/>
                <a:buFontTx/>
                <a:buBlip>
                  <a:blip r:embed="rId3"/>
                </a:buBlip>
                <a:tabLst/>
                <a:defRPr lang="en-US" sz="1900" kern="1200" baseline="0" dirty="0" smtClean="0">
                  <a:solidFill>
                    <a:srgbClr val="5A5A59"/>
                  </a:solidFill>
                  <a:latin typeface="+mn-lt"/>
                  <a:ea typeface="ＭＳ Ｐゴシック" charset="0"/>
                  <a:cs typeface="Arial"/>
                </a:defRPr>
              </a:lvl2pPr>
              <a:lvl3pPr marL="1360399" marR="0" indent="-272080" algn="l" defTabSz="1088319" rtl="0" eaLnBrk="1" fontAlgn="base" latinLnBrk="0" hangingPunct="1">
                <a:lnSpc>
                  <a:spcPct val="150000"/>
                </a:lnSpc>
                <a:spcBef>
                  <a:spcPts val="595"/>
                </a:spcBef>
                <a:spcAft>
                  <a:spcPct val="0"/>
                </a:spcAft>
                <a:buClrTx/>
                <a:buSzTx/>
                <a:buFontTx/>
                <a:buBlip>
                  <a:blip r:embed="rId4"/>
                </a:buBlip>
                <a:tabLst/>
                <a:defRPr lang="en-US" sz="1900" kern="1200" baseline="0" dirty="0" smtClean="0">
                  <a:solidFill>
                    <a:srgbClr val="5A5A59"/>
                  </a:solidFill>
                  <a:latin typeface="+mn-lt"/>
                  <a:ea typeface="ＭＳ Ｐゴシック" charset="0"/>
                  <a:cs typeface="Arial"/>
                </a:defRPr>
              </a:lvl3pPr>
              <a:lvl4pPr marL="1904558" marR="0" indent="-272080" algn="l" defTabSz="1088319" rtl="0" eaLnBrk="1" fontAlgn="base" latinLnBrk="0" hangingPunct="1">
                <a:lnSpc>
                  <a:spcPct val="150000"/>
                </a:lnSpc>
                <a:spcBef>
                  <a:spcPts val="595"/>
                </a:spcBef>
                <a:spcAft>
                  <a:spcPct val="0"/>
                </a:spcAft>
                <a:buClrTx/>
                <a:buSzTx/>
                <a:buFontTx/>
                <a:buBlip>
                  <a:blip r:embed="rId5"/>
                </a:buBlip>
                <a:tabLst/>
                <a:defRPr lang="en-US" sz="1900" kern="1200" baseline="0" dirty="0" smtClean="0">
                  <a:solidFill>
                    <a:srgbClr val="5A5A59"/>
                  </a:solidFill>
                  <a:latin typeface="+mn-lt"/>
                  <a:ea typeface="ＭＳ Ｐゴシック" charset="0"/>
                  <a:cs typeface="Arial"/>
                </a:defRPr>
              </a:lvl4pPr>
              <a:lvl5pPr marL="2448717" marR="0" indent="-272080" algn="l" defTabSz="1088319" rtl="0" eaLnBrk="1" fontAlgn="base" latinLnBrk="0" hangingPunct="1">
                <a:lnSpc>
                  <a:spcPct val="150000"/>
                </a:lnSpc>
                <a:spcBef>
                  <a:spcPts val="595"/>
                </a:spcBef>
                <a:spcAft>
                  <a:spcPct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 lang="en-US" sz="1900" kern="1200" baseline="0" dirty="0" smtClean="0">
                  <a:solidFill>
                    <a:srgbClr val="808080"/>
                  </a:solidFill>
                  <a:latin typeface="+mn-lt"/>
                  <a:ea typeface="ＭＳ Ｐゴシック" charset="0"/>
                  <a:cs typeface="Arial"/>
                </a:defRPr>
              </a:lvl5pPr>
              <a:lvl6pPr marL="2992877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37036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81196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25355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418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Calibri"/>
                </a:rPr>
                <a:t>IMI + other funding:  4.8 </a:t>
              </a:r>
              <a:r>
                <a:rPr kumimoji="0" lang="en-US" sz="1050" b="0" i="0" u="none" strike="noStrike" kern="1200" cap="none" spc="0" normalizeH="0" baseline="0" noProof="0" err="1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Calibri"/>
                </a:rPr>
                <a:t>mio</a:t>
              </a: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Calibri"/>
                </a:rPr>
                <a:t> €</a:t>
              </a:r>
            </a:p>
          </p:txBody>
        </p:sp>
        <p:sp>
          <p:nvSpPr>
            <p:cNvPr id="115" name="Text Placeholder 14">
              <a:extLst>
                <a:ext uri="{FF2B5EF4-FFF2-40B4-BE49-F238E27FC236}">
                  <a16:creationId xmlns:a16="http://schemas.microsoft.com/office/drawing/2014/main" id="{7A9607E9-B3AE-41A2-964D-75C7B5AF79F5}"/>
                </a:ext>
              </a:extLst>
            </p:cNvPr>
            <p:cNvSpPr txBox="1">
              <a:spLocks/>
            </p:cNvSpPr>
            <p:nvPr/>
          </p:nvSpPr>
          <p:spPr>
            <a:xfrm>
              <a:off x="5966995" y="1629785"/>
              <a:ext cx="1935391" cy="191676"/>
            </a:xfrm>
            <a:prstGeom prst="rect">
              <a:avLst/>
            </a:prstGeom>
          </p:spPr>
          <p:txBody>
            <a:bodyPr lIns="81011" tIns="25721" rIns="0" bIns="25721"/>
            <a:lstStyle>
              <a:lvl1pPr marL="0" marR="0" indent="0" algn="l" defTabSz="1088319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lang="en-US" sz="1200" b="0" i="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1088319" marR="0" indent="-272080" algn="l" defTabSz="1088319" rtl="0" eaLnBrk="1" fontAlgn="base" latinLnBrk="0" hangingPunct="1">
                <a:lnSpc>
                  <a:spcPct val="150000"/>
                </a:lnSpc>
                <a:spcBef>
                  <a:spcPts val="595"/>
                </a:spcBef>
                <a:spcAft>
                  <a:spcPct val="0"/>
                </a:spcAft>
                <a:buClrTx/>
                <a:buSzTx/>
                <a:buFontTx/>
                <a:buBlip>
                  <a:blip r:embed="rId3"/>
                </a:buBlip>
                <a:tabLst/>
                <a:defRPr lang="en-US" sz="1900" kern="1200" baseline="0" dirty="0" smtClean="0">
                  <a:solidFill>
                    <a:srgbClr val="5A5A59"/>
                  </a:solidFill>
                  <a:latin typeface="+mn-lt"/>
                  <a:ea typeface="ＭＳ Ｐゴシック" charset="0"/>
                  <a:cs typeface="Arial"/>
                </a:defRPr>
              </a:lvl2pPr>
              <a:lvl3pPr marL="1360399" marR="0" indent="-272080" algn="l" defTabSz="1088319" rtl="0" eaLnBrk="1" fontAlgn="base" latinLnBrk="0" hangingPunct="1">
                <a:lnSpc>
                  <a:spcPct val="150000"/>
                </a:lnSpc>
                <a:spcBef>
                  <a:spcPts val="595"/>
                </a:spcBef>
                <a:spcAft>
                  <a:spcPct val="0"/>
                </a:spcAft>
                <a:buClrTx/>
                <a:buSzTx/>
                <a:buFontTx/>
                <a:buBlip>
                  <a:blip r:embed="rId4"/>
                </a:buBlip>
                <a:tabLst/>
                <a:defRPr lang="en-US" sz="1900" kern="1200" baseline="0" dirty="0" smtClean="0">
                  <a:solidFill>
                    <a:srgbClr val="5A5A59"/>
                  </a:solidFill>
                  <a:latin typeface="+mn-lt"/>
                  <a:ea typeface="ＭＳ Ｐゴシック" charset="0"/>
                  <a:cs typeface="Arial"/>
                </a:defRPr>
              </a:lvl3pPr>
              <a:lvl4pPr marL="1904558" marR="0" indent="-272080" algn="l" defTabSz="1088319" rtl="0" eaLnBrk="1" fontAlgn="base" latinLnBrk="0" hangingPunct="1">
                <a:lnSpc>
                  <a:spcPct val="150000"/>
                </a:lnSpc>
                <a:spcBef>
                  <a:spcPts val="595"/>
                </a:spcBef>
                <a:spcAft>
                  <a:spcPct val="0"/>
                </a:spcAft>
                <a:buClrTx/>
                <a:buSzTx/>
                <a:buFontTx/>
                <a:buBlip>
                  <a:blip r:embed="rId5"/>
                </a:buBlip>
                <a:tabLst/>
                <a:defRPr lang="en-US" sz="1900" kern="1200" baseline="0" dirty="0" smtClean="0">
                  <a:solidFill>
                    <a:srgbClr val="5A5A59"/>
                  </a:solidFill>
                  <a:latin typeface="+mn-lt"/>
                  <a:ea typeface="ＭＳ Ｐゴシック" charset="0"/>
                  <a:cs typeface="Arial"/>
                </a:defRPr>
              </a:lvl4pPr>
              <a:lvl5pPr marL="2448717" marR="0" indent="-272080" algn="l" defTabSz="1088319" rtl="0" eaLnBrk="1" fontAlgn="base" latinLnBrk="0" hangingPunct="1">
                <a:lnSpc>
                  <a:spcPct val="150000"/>
                </a:lnSpc>
                <a:spcBef>
                  <a:spcPts val="595"/>
                </a:spcBef>
                <a:spcAft>
                  <a:spcPct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 lang="en-US" sz="1900" kern="1200" baseline="0" dirty="0" smtClean="0">
                  <a:solidFill>
                    <a:srgbClr val="808080"/>
                  </a:solidFill>
                  <a:latin typeface="+mn-lt"/>
                  <a:ea typeface="ＭＳ Ｐゴシック" charset="0"/>
                  <a:cs typeface="Arial"/>
                </a:defRPr>
              </a:lvl5pPr>
              <a:lvl6pPr marL="2992877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37036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81196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25355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14418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Calibri"/>
                </a:rPr>
                <a:t>EFPIA in-kind:           </a:t>
              </a:r>
              <a:r>
                <a:rPr kumimoji="0" lang="en-US" sz="675" b="0" i="0" u="none" strike="noStrike" kern="1200" cap="none" spc="0" normalizeH="0" baseline="0" noProof="0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Calibri"/>
                </a:rPr>
                <a:t> </a:t>
              </a: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Calibri"/>
                </a:rPr>
                <a:t>  5.1 </a:t>
              </a:r>
              <a:r>
                <a:rPr kumimoji="0" lang="en-US" sz="1050" b="0" i="0" u="none" strike="noStrike" kern="1200" cap="none" spc="0" normalizeH="0" baseline="0" noProof="0" err="1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Calibri"/>
                </a:rPr>
                <a:t>mio</a:t>
              </a: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3B2B09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Calibri"/>
                </a:rPr>
                <a:t> €</a:t>
              </a:r>
            </a:p>
          </p:txBody>
        </p:sp>
        <p:sp>
          <p:nvSpPr>
            <p:cNvPr id="116" name="Text Placeholder 16">
              <a:extLst>
                <a:ext uri="{FF2B5EF4-FFF2-40B4-BE49-F238E27FC236}">
                  <a16:creationId xmlns:a16="http://schemas.microsoft.com/office/drawing/2014/main" id="{C8DCB879-9B3F-49FB-9800-AE9C1CECFD94}"/>
                </a:ext>
              </a:extLst>
            </p:cNvPr>
            <p:cNvSpPr txBox="1">
              <a:spLocks/>
            </p:cNvSpPr>
            <p:nvPr/>
          </p:nvSpPr>
          <p:spPr>
            <a:xfrm>
              <a:off x="6040147" y="1892438"/>
              <a:ext cx="1698653" cy="257706"/>
            </a:xfrm>
            <a:prstGeom prst="rect">
              <a:avLst/>
            </a:prstGeom>
          </p:spPr>
          <p:txBody>
            <a:bodyPr lIns="0" tIns="25721" rIns="0" bIns="25721"/>
            <a:lstStyle>
              <a:lvl1pPr marL="0" marR="0" indent="0" algn="r" defTabSz="1088319" rtl="0" eaLnBrk="1" fontAlgn="base" latinLnBrk="0" hangingPunct="1">
                <a:lnSpc>
                  <a:spcPts val="16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lang="en-US" sz="1400" b="1" kern="1200" baseline="0" dirty="0" smtClean="0">
                  <a:solidFill>
                    <a:srgbClr val="E78634"/>
                  </a:solidFill>
                  <a:latin typeface="+mn-lt"/>
                  <a:ea typeface="ＭＳ Ｐゴシック" charset="0"/>
                  <a:cs typeface="AgfaRotisSansSerif-Bold"/>
                </a:defRPr>
              </a:lvl1pPr>
              <a:lvl2pPr marL="1088319" marR="0" indent="-272080" algn="r" defTabSz="1088319" rtl="0" eaLnBrk="1" fontAlgn="base" latinLnBrk="0" hangingPunct="1">
                <a:lnSpc>
                  <a:spcPct val="150000"/>
                </a:lnSpc>
                <a:spcBef>
                  <a:spcPts val="595"/>
                </a:spcBef>
                <a:spcAft>
                  <a:spcPct val="0"/>
                </a:spcAft>
                <a:buClrTx/>
                <a:buSzTx/>
                <a:buFontTx/>
                <a:buBlip>
                  <a:blip r:embed="rId3"/>
                </a:buBlip>
                <a:tabLst/>
                <a:defRPr lang="en-US" sz="1900" kern="1200" baseline="0" dirty="0" smtClean="0">
                  <a:solidFill>
                    <a:srgbClr val="5A5A59"/>
                  </a:solidFill>
                  <a:latin typeface="+mn-lt"/>
                  <a:ea typeface="ＭＳ Ｐゴシック" charset="0"/>
                  <a:cs typeface="Arial"/>
                </a:defRPr>
              </a:lvl2pPr>
              <a:lvl3pPr marL="1360399" marR="0" indent="-272080" algn="r" defTabSz="1088319" rtl="0" eaLnBrk="1" fontAlgn="base" latinLnBrk="0" hangingPunct="1">
                <a:lnSpc>
                  <a:spcPct val="150000"/>
                </a:lnSpc>
                <a:spcBef>
                  <a:spcPts val="595"/>
                </a:spcBef>
                <a:spcAft>
                  <a:spcPct val="0"/>
                </a:spcAft>
                <a:buClrTx/>
                <a:buSzTx/>
                <a:buFontTx/>
                <a:buBlip>
                  <a:blip r:embed="rId4"/>
                </a:buBlip>
                <a:tabLst/>
                <a:defRPr lang="en-US" sz="1900" kern="1200" baseline="0" dirty="0" smtClean="0">
                  <a:solidFill>
                    <a:srgbClr val="5A5A59"/>
                  </a:solidFill>
                  <a:latin typeface="+mn-lt"/>
                  <a:ea typeface="ＭＳ Ｐゴシック" charset="0"/>
                  <a:cs typeface="Arial"/>
                </a:defRPr>
              </a:lvl3pPr>
              <a:lvl4pPr marL="1904558" marR="0" indent="-272080" algn="r" defTabSz="1088319" rtl="0" eaLnBrk="1" fontAlgn="base" latinLnBrk="0" hangingPunct="1">
                <a:lnSpc>
                  <a:spcPct val="150000"/>
                </a:lnSpc>
                <a:spcBef>
                  <a:spcPts val="595"/>
                </a:spcBef>
                <a:spcAft>
                  <a:spcPct val="0"/>
                </a:spcAft>
                <a:buClrTx/>
                <a:buSzTx/>
                <a:buFontTx/>
                <a:buBlip>
                  <a:blip r:embed="rId5"/>
                </a:buBlip>
                <a:tabLst/>
                <a:defRPr lang="en-US" sz="1900" kern="1200" baseline="0" dirty="0" smtClean="0">
                  <a:solidFill>
                    <a:srgbClr val="5A5A59"/>
                  </a:solidFill>
                  <a:latin typeface="+mn-lt"/>
                  <a:ea typeface="ＭＳ Ｐゴシック" charset="0"/>
                  <a:cs typeface="Arial"/>
                </a:defRPr>
              </a:lvl4pPr>
              <a:lvl5pPr marL="2448717" marR="0" indent="-272080" algn="r" defTabSz="1088319" rtl="0" eaLnBrk="1" fontAlgn="base" latinLnBrk="0" hangingPunct="1">
                <a:lnSpc>
                  <a:spcPct val="150000"/>
                </a:lnSpc>
                <a:spcBef>
                  <a:spcPts val="595"/>
                </a:spcBef>
                <a:spcAft>
                  <a:spcPct val="0"/>
                </a:spcAft>
                <a:buClrTx/>
                <a:buSzTx/>
                <a:buFont typeface="Courier New" panose="02070309020205020404" pitchFamily="49" charset="0"/>
                <a:buChar char="o"/>
                <a:tabLst/>
                <a:defRPr lang="en-US" sz="1900" kern="1200" baseline="0" dirty="0" smtClean="0">
                  <a:solidFill>
                    <a:srgbClr val="808080"/>
                  </a:solidFill>
                  <a:latin typeface="+mn-lt"/>
                  <a:ea typeface="ＭＳ Ｐゴシック" charset="0"/>
                  <a:cs typeface="Arial"/>
                </a:defRPr>
              </a:lvl5pPr>
              <a:lvl6pPr marL="2992877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37036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81196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25355" indent="-272080" algn="l" defTabSz="1088319" rtl="0" eaLnBrk="1" latinLnBrk="0" hangingPunct="1">
                <a:lnSpc>
                  <a:spcPct val="90000"/>
                </a:lnSpc>
                <a:spcBef>
                  <a:spcPts val="595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816239" rtl="0" eaLnBrk="1" fontAlgn="base" latinLnBrk="0" hangingPunct="1">
                <a:lnSpc>
                  <a:spcPts val="12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E78634"/>
                  </a:solidFill>
                  <a:effectLst/>
                  <a:uLnTx/>
                  <a:uFillTx/>
                  <a:latin typeface="Calibri"/>
                  <a:ea typeface="ＭＳ Ｐゴシック" charset="0"/>
                </a:rPr>
                <a:t>Consortium: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64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863600" y="1336675"/>
            <a:ext cx="7823200" cy="857250"/>
          </a:xfrm>
        </p:spPr>
        <p:txBody>
          <a:bodyPr/>
          <a:lstStyle/>
          <a:p>
            <a:pPr algn="l"/>
            <a:r>
              <a:rPr lang="fr-FR" sz="3600" dirty="0" smtClean="0">
                <a:solidFill>
                  <a:srgbClr val="3C3C3B"/>
                </a:solidFill>
                <a:latin typeface="Arial Rounded MT Bold" charset="0"/>
                <a:cs typeface="Arial Rounded MT Bold" charset="0"/>
              </a:rPr>
              <a:t>Objectives</a:t>
            </a:r>
            <a:endParaRPr lang="fr-FR" sz="3600" dirty="0">
              <a:solidFill>
                <a:srgbClr val="3C3C3B"/>
              </a:solidFill>
              <a:latin typeface="Arial Rounded MT Bold" charset="0"/>
              <a:cs typeface="Arial Rounded MT Bold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3600" y="2327276"/>
            <a:ext cx="7823200" cy="281894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>
                <a:solidFill>
                  <a:srgbClr val="3C3C3B"/>
                </a:solidFill>
                <a:latin typeface="PT Sans"/>
                <a:ea typeface="+mn-ea"/>
                <a:cs typeface="PT Sans"/>
              </a:rPr>
              <a:t>Reach a broad consensus on a strategy to improve the predictive value of preclinical models in neuropsychiatric research involving all stakeholders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de-DE" sz="1600" dirty="0">
              <a:solidFill>
                <a:srgbClr val="3C3C3B"/>
              </a:solidFill>
              <a:latin typeface="PT Sans"/>
              <a:ea typeface="+mn-ea"/>
              <a:cs typeface="PT Sans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1600" dirty="0" smtClean="0">
                <a:solidFill>
                  <a:srgbClr val="3C3C3B"/>
                </a:solidFill>
                <a:latin typeface="PT Sans"/>
                <a:ea typeface="+mn-ea"/>
                <a:cs typeface="PT Sans"/>
              </a:rPr>
              <a:t>Reduction of the number of animals needed in preclinical research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de-DE" sz="1600" dirty="0">
              <a:solidFill>
                <a:srgbClr val="3C3C3B"/>
              </a:solidFill>
              <a:latin typeface="PT Sans"/>
              <a:ea typeface="+mn-ea"/>
              <a:cs typeface="PT Sans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1600" dirty="0" smtClean="0">
                <a:solidFill>
                  <a:srgbClr val="3C3C3B"/>
                </a:solidFill>
                <a:latin typeface="PT Sans"/>
                <a:ea typeface="+mn-ea"/>
                <a:cs typeface="PT Sans"/>
              </a:rPr>
              <a:t>Cellular systems and organoids can not model complex behaviors or the entire physiology of a living organism, nor can they be simulated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de-DE" sz="1600" dirty="0" smtClean="0">
                <a:solidFill>
                  <a:srgbClr val="3C3C3B"/>
                </a:solidFill>
                <a:latin typeface="PT Sans"/>
                <a:ea typeface="+mn-ea"/>
                <a:cs typeface="PT Sans"/>
              </a:rPr>
              <a:t>Regulators still insist on preclinical in-vivo studies in model organisms </a:t>
            </a:r>
            <a:endParaRPr lang="en-US" sz="1600" dirty="0" smtClean="0">
              <a:solidFill>
                <a:srgbClr val="3C3C3B"/>
              </a:solidFill>
              <a:latin typeface="PT Sans"/>
              <a:ea typeface="+mn-ea"/>
              <a:cs typeface="PT San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de-DE" sz="1600" dirty="0">
              <a:solidFill>
                <a:srgbClr val="3C3C3B"/>
              </a:solidFill>
              <a:latin typeface="PT Sans"/>
              <a:ea typeface="+mn-ea"/>
              <a:cs typeface="PT San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1600" dirty="0">
              <a:solidFill>
                <a:srgbClr val="3C3C3B"/>
              </a:solidFill>
              <a:latin typeface="PT Sans"/>
              <a:ea typeface="+mn-ea"/>
              <a:cs typeface="PT San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811640" y="5558067"/>
            <a:ext cx="2133600" cy="274637"/>
          </a:xfrm>
        </p:spPr>
        <p:txBody>
          <a:bodyPr/>
          <a:lstStyle/>
          <a:p>
            <a:pPr defTabSz="457200">
              <a:defRPr/>
            </a:pPr>
            <a:fld id="{44D91823-93B7-0841-A918-600CF6A68EB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314" y="5695385"/>
            <a:ext cx="979503" cy="73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863600" y="1336675"/>
            <a:ext cx="7823200" cy="857250"/>
          </a:xfrm>
        </p:spPr>
        <p:txBody>
          <a:bodyPr/>
          <a:lstStyle/>
          <a:p>
            <a:pPr algn="l"/>
            <a:r>
              <a:rPr lang="fr-FR" sz="3600" dirty="0" err="1">
                <a:solidFill>
                  <a:srgbClr val="3C3C3B"/>
                </a:solidFill>
                <a:latin typeface="Arial Rounded MT Bold" charset="0"/>
                <a:cs typeface="Arial Rounded MT Bold" charset="0"/>
              </a:rPr>
              <a:t>Activities</a:t>
            </a:r>
            <a:endParaRPr lang="fr-FR" sz="3600" dirty="0">
              <a:solidFill>
                <a:srgbClr val="3C3C3B"/>
              </a:solidFill>
              <a:latin typeface="Arial Rounded MT Bold" charset="0"/>
              <a:cs typeface="Arial Rounded MT Bold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3600" y="2327276"/>
            <a:ext cx="7823200" cy="3230791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de-DE" sz="1600" dirty="0">
                <a:solidFill>
                  <a:srgbClr val="3C3C3B"/>
                </a:solidFill>
                <a:latin typeface="PT Sans"/>
                <a:ea typeface="+mn-ea"/>
                <a:cs typeface="PT Sans"/>
              </a:rPr>
              <a:t>Start: 1. February 2021; End: </a:t>
            </a:r>
            <a:r>
              <a:rPr lang="de-DE" sz="1600" dirty="0" smtClean="0">
                <a:solidFill>
                  <a:srgbClr val="3C3C3B"/>
                </a:solidFill>
                <a:latin typeface="PT Sans"/>
                <a:ea typeface="+mn-ea"/>
                <a:cs typeface="PT Sans"/>
              </a:rPr>
              <a:t>October </a:t>
            </a:r>
            <a:r>
              <a:rPr lang="de-DE" sz="1600" dirty="0">
                <a:solidFill>
                  <a:srgbClr val="3C3C3B"/>
                </a:solidFill>
                <a:latin typeface="PT Sans"/>
                <a:ea typeface="+mn-ea"/>
                <a:cs typeface="PT Sans"/>
              </a:rPr>
              <a:t>2022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de-DE" sz="1600" dirty="0">
                <a:solidFill>
                  <a:srgbClr val="3C3C3B"/>
                </a:solidFill>
                <a:latin typeface="PT Sans"/>
                <a:ea typeface="+mn-ea"/>
                <a:cs typeface="PT Sans"/>
              </a:rPr>
              <a:t>Survey of main translational gaps among cluster members</a:t>
            </a:r>
            <a:endParaRPr lang="en-US" sz="1600" dirty="0">
              <a:solidFill>
                <a:srgbClr val="3C3C3B"/>
              </a:solidFill>
              <a:latin typeface="PT Sans"/>
              <a:ea typeface="+mn-ea"/>
              <a:cs typeface="PT Sans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>
                <a:solidFill>
                  <a:srgbClr val="3C3C3B"/>
                </a:solidFill>
                <a:latin typeface="PT Sans"/>
                <a:ea typeface="+mn-ea"/>
                <a:cs typeface="PT Sans"/>
              </a:rPr>
              <a:t>Discussion in 3 WG meetings about:</a:t>
            </a:r>
            <a:endParaRPr lang="en-US" sz="1600" dirty="0">
              <a:solidFill>
                <a:srgbClr val="3C3C3B"/>
              </a:solidFill>
              <a:latin typeface="PT Sans"/>
              <a:ea typeface="+mn-ea"/>
              <a:cs typeface="PT Sans"/>
            </a:endParaRP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200" dirty="0">
                <a:solidFill>
                  <a:srgbClr val="3C3C3B"/>
                </a:solidFill>
                <a:latin typeface="PT Sans"/>
                <a:cs typeface="PT Sans"/>
              </a:rPr>
              <a:t>Requirements for clinical relevance of model systems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200" dirty="0">
                <a:solidFill>
                  <a:srgbClr val="3C3C3B"/>
                </a:solidFill>
                <a:latin typeface="PT Sans"/>
                <a:cs typeface="PT Sans"/>
              </a:rPr>
              <a:t>To treat a disease, we need to understand the mechanism in a complex organism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200" dirty="0">
                <a:solidFill>
                  <a:srgbClr val="3C3C3B"/>
                </a:solidFill>
                <a:latin typeface="PT Sans"/>
                <a:cs typeface="PT Sans"/>
              </a:rPr>
              <a:t>We need to ensure investigation of biologically conserved disease-relevant </a:t>
            </a:r>
            <a:r>
              <a:rPr lang="en-US" sz="1200" dirty="0" smtClean="0">
                <a:solidFill>
                  <a:srgbClr val="3C3C3B"/>
                </a:solidFill>
                <a:latin typeface="PT Sans"/>
                <a:cs typeface="PT Sans"/>
              </a:rPr>
              <a:t>mechanisms</a:t>
            </a:r>
          </a:p>
          <a:p>
            <a:pPr lvl="1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200" dirty="0">
                <a:solidFill>
                  <a:srgbClr val="3C3C3B"/>
                </a:solidFill>
                <a:latin typeface="PT Sans"/>
                <a:cs typeface="PT Sans"/>
              </a:rPr>
              <a:t>Preclinical data quality measures need to be implemented on a large </a:t>
            </a:r>
            <a:r>
              <a:rPr lang="en-US" sz="1200" dirty="0" smtClean="0">
                <a:solidFill>
                  <a:srgbClr val="3C3C3B"/>
                </a:solidFill>
                <a:latin typeface="PT Sans"/>
                <a:cs typeface="PT Sans"/>
              </a:rPr>
              <a:t>scale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0000"/>
                </a:solidFill>
                <a:latin typeface="PT Sans"/>
                <a:cs typeface="PT Sans"/>
              </a:rPr>
              <a:t>Stakeholder meeting (virtual): February/March 2022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>
                <a:solidFill>
                  <a:srgbClr val="3C3C3B"/>
                </a:solidFill>
                <a:latin typeface="PT Sans"/>
                <a:cs typeface="PT Sans"/>
              </a:rPr>
              <a:t>Consensus </a:t>
            </a:r>
            <a:r>
              <a:rPr lang="en-US" sz="1600" dirty="0">
                <a:solidFill>
                  <a:srgbClr val="3C3C3B"/>
                </a:solidFill>
                <a:latin typeface="PT Sans"/>
                <a:cs typeface="PT Sans"/>
              </a:rPr>
              <a:t>meeting (in Brussels): ? 2022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811640" y="5558067"/>
            <a:ext cx="2133600" cy="274637"/>
          </a:xfrm>
        </p:spPr>
        <p:txBody>
          <a:bodyPr/>
          <a:lstStyle/>
          <a:p>
            <a:pPr defTabSz="457200">
              <a:defRPr/>
            </a:pPr>
            <a:fld id="{44D91823-93B7-0841-A918-600CF6A68EB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318" y="5744318"/>
            <a:ext cx="979503" cy="7346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04950" y="6266746"/>
            <a:ext cx="233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ebra@braincouncil.eu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1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967"/>
          <a:stretch/>
        </p:blipFill>
        <p:spPr>
          <a:xfrm>
            <a:off x="1513584" y="187082"/>
            <a:ext cx="6116832" cy="59135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2509" y="6266746"/>
            <a:ext cx="2138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www.infrafrontier.eu</a:t>
            </a:r>
          </a:p>
        </p:txBody>
      </p:sp>
    </p:spTree>
    <p:extLst>
      <p:ext uri="{BB962C8B-B14F-4D97-AF65-F5344CB8AC3E}">
        <p14:creationId xmlns:p14="http://schemas.microsoft.com/office/powerpoint/2010/main" val="326002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44475"/>
            <a:ext cx="34432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11682" y="181484"/>
            <a:ext cx="8913655" cy="127742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16"/>
          <a:stretch>
            <a:fillRect/>
          </a:stretch>
        </p:blipFill>
        <p:spPr bwMode="auto">
          <a:xfrm>
            <a:off x="0" y="2362969"/>
            <a:ext cx="34290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" b="69768"/>
          <a:stretch>
            <a:fillRect/>
          </a:stretch>
        </p:blipFill>
        <p:spPr bwMode="auto">
          <a:xfrm>
            <a:off x="0" y="4188594"/>
            <a:ext cx="3514725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5349875" y="1834331"/>
            <a:ext cx="3690938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1325" indent="-261938" defTabSz="44926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274638" defTabSz="4492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362200" indent="-379413" defTabSz="44926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922588" indent="-379413" defTabSz="44926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79788" indent="-379413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836988" indent="-379413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294188" indent="-379413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751388" indent="-379413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449263" rtl="0" eaLnBrk="0" fontAlgn="base" latinLnBrk="0" hangingPunct="0">
              <a:lnSpc>
                <a:spcPts val="1975"/>
              </a:lnSpc>
              <a:spcBef>
                <a:spcPts val="1000"/>
              </a:spcBef>
              <a:spcAft>
                <a:spcPct val="0"/>
              </a:spcAft>
              <a:buClr>
                <a:srgbClr val="00589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Mutant mouse line for every gene with a human orthologue (7824 to date)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449263" rtl="0" eaLnBrk="0" fontAlgn="base" latinLnBrk="0" hangingPunct="0">
              <a:lnSpc>
                <a:spcPts val="1975"/>
              </a:lnSpc>
              <a:spcBef>
                <a:spcPts val="1000"/>
              </a:spcBef>
              <a:spcAft>
                <a:spcPct val="0"/>
              </a:spcAft>
              <a:buClr>
                <a:srgbClr val="00589C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0" name="Picture 16" descr="C:\Users\s.wells\AppData\Local\Microsoft\Windows\Temporary Internet Files\Content.Outlook\PZXB10WC\microinjection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913706"/>
            <a:ext cx="51435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1878781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3467100" y="1570806"/>
            <a:ext cx="5535613" cy="1457325"/>
          </a:xfrm>
          <a:prstGeom prst="roundRect">
            <a:avLst/>
          </a:prstGeom>
          <a:noFill/>
          <a:ln w="349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1296" y="432298"/>
            <a:ext cx="7721409" cy="4682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Conserved disease-relevant biological mechanisms?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29000" y="3150369"/>
            <a:ext cx="535886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Neurobiology-based, validated in-vivo read-outs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Whole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body phenotyping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– strategically placed to identify genetic relation between psychiatric and shared medical comorbidities.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Single genetic background – small effects become detectable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Advantageous for rare disrupting mutations with limited patient cohorts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0" y="1413644"/>
            <a:ext cx="2377123" cy="98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510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0" y="1173591"/>
            <a:ext cx="4286250" cy="5353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3591"/>
            <a:ext cx="4857750" cy="26878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1296" y="432298"/>
            <a:ext cx="7721409" cy="4682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de-DE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ＭＳ Ｐゴシック"/>
                <a:cs typeface="Arial" panose="020B0604020202020204" pitchFamily="34" charset="0"/>
              </a:rPr>
              <a:t>Conserved disease-relevant biological mechanisms?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" y="4245247"/>
            <a:ext cx="48577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118 neuroanatomical parameters analysed in 1566 mutant mouse lines (males only)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17% of human unique orthologues of mouse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neuroanatomical phenotype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genes are known loci for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cognitive dysfunction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98308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71511" y="6266746"/>
            <a:ext cx="2400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www.prism2-project.eu</a:t>
            </a:r>
            <a:endParaRPr lang="en-US" dirty="0"/>
          </a:p>
        </p:txBody>
      </p:sp>
      <p:pic>
        <p:nvPicPr>
          <p:cNvPr id="1026" name="Picture 2" descr="Prism_2_LOGO_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25" y="300789"/>
            <a:ext cx="1888491" cy="62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18619"/>
          <a:stretch/>
        </p:blipFill>
        <p:spPr>
          <a:xfrm>
            <a:off x="567464" y="1311435"/>
            <a:ext cx="8009072" cy="1949116"/>
          </a:xfrm>
          <a:prstGeom prst="rect">
            <a:avLst/>
          </a:prstGeom>
        </p:spPr>
      </p:pic>
      <p:sp>
        <p:nvSpPr>
          <p:cNvPr id="6" name="Text Placeholder 6"/>
          <p:cNvSpPr txBox="1">
            <a:spLocks/>
          </p:cNvSpPr>
          <p:nvPr/>
        </p:nvSpPr>
        <p:spPr>
          <a:xfrm>
            <a:off x="1457285" y="3297728"/>
            <a:ext cx="5900777" cy="938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BE" sz="2400" dirty="0" smtClean="0">
                <a:solidFill>
                  <a:schemeClr val="accent1"/>
                </a:solidFill>
              </a:rPr>
              <a:t>IMI PRISM</a:t>
            </a:r>
            <a:r>
              <a:rPr lang="nl-BE" sz="2400" baseline="30000" dirty="0" smtClean="0">
                <a:solidFill>
                  <a:schemeClr val="accent1"/>
                </a:solidFill>
              </a:rPr>
              <a:t>2</a:t>
            </a:r>
            <a:r>
              <a:rPr lang="nl-BE" sz="2400" dirty="0" smtClean="0">
                <a:solidFill>
                  <a:schemeClr val="accent1"/>
                </a:solidFill>
              </a:rPr>
              <a:t> Project</a:t>
            </a:r>
            <a:endParaRPr lang="en-AU" sz="2400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A106BE-FE83-40D9-8E7F-09A8D9C1974A}"/>
              </a:ext>
            </a:extLst>
          </p:cNvPr>
          <p:cNvSpPr txBox="1"/>
          <p:nvPr/>
        </p:nvSpPr>
        <p:spPr>
          <a:xfrm>
            <a:off x="1457285" y="4427164"/>
            <a:ext cx="54323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</a:t>
            </a:r>
            <a:r>
              <a:rPr kumimoji="0" 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coordinator: 	Prof. Dr. </a:t>
            </a:r>
            <a:r>
              <a:rPr kumimoji="0" lang="en-US" sz="13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Martien</a:t>
            </a:r>
            <a:r>
              <a:rPr kumimoji="0" 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Kas</a:t>
            </a:r>
            <a:r>
              <a:rPr kumimoji="0" 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Groningen University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leader: 	Dr. Hugh Marston, </a:t>
            </a:r>
            <a:r>
              <a:rPr kumimoji="0" lang="en-US" sz="13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Boehringer</a:t>
            </a: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350" dirty="0" err="1" smtClean="0">
                <a:solidFill>
                  <a:srgbClr val="505050"/>
                </a:solidFill>
                <a:latin typeface="Calibri"/>
              </a:rPr>
              <a:t>Ingelheim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34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71511" y="6266746"/>
            <a:ext cx="2400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www.prism2-project.eu</a:t>
            </a:r>
            <a:endParaRPr lang="en-US" dirty="0"/>
          </a:p>
        </p:txBody>
      </p:sp>
      <p:pic>
        <p:nvPicPr>
          <p:cNvPr id="1026" name="Picture 2" descr="Prism_2_LOGO_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25" y="300789"/>
            <a:ext cx="1888491" cy="62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2684" y="2274838"/>
            <a:ext cx="83186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PRISM implemented homologous quantitative biological parameters in clinical and preclinical </a:t>
            </a:r>
            <a:r>
              <a:rPr lang="en-US" dirty="0" smtClean="0"/>
              <a:t>studies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ea typeface="ＭＳ Ｐゴシック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Focus on domains that are affected </a:t>
            </a:r>
            <a:r>
              <a:rPr lang="en-US" dirty="0" smtClean="0"/>
              <a:t>trans-diagnostically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ea typeface="ＭＳ Ｐゴシック"/>
              <a:cs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PRISM will back-translate human findings in animal studies to develop predictive model systems as an important step to validate underlying mechanistic concepts and for future testing of therapeutic approaches</a:t>
            </a:r>
            <a:endParaRPr lang="en-GB" dirty="0">
              <a:solidFill>
                <a:prstClr val="black"/>
              </a:solidFill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71511" y="6266746"/>
            <a:ext cx="2400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www.prism2-project.eu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49" y="107102"/>
            <a:ext cx="8693903" cy="601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1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457286" y="3523309"/>
            <a:ext cx="5900777" cy="938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>
                <a:solidFill>
                  <a:schemeClr val="accent1"/>
                </a:solidFill>
              </a:rPr>
              <a:t>IMI EQIPD Project</a:t>
            </a:r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99E825-7C2E-47A1-A083-E10146FC8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498" y="1450128"/>
            <a:ext cx="4476980" cy="21146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A106BE-FE83-40D9-8E7F-09A8D9C1974A}"/>
              </a:ext>
            </a:extLst>
          </p:cNvPr>
          <p:cNvSpPr txBox="1"/>
          <p:nvPr/>
        </p:nvSpPr>
        <p:spPr>
          <a:xfrm>
            <a:off x="1457285" y="4427164"/>
            <a:ext cx="543234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</a:t>
            </a:r>
            <a:r>
              <a:rPr kumimoji="0" 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coordinator: 	Prof. Malcolm MacLeod, </a:t>
            </a: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Edinburgh University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leader: 	Dr. Thomas </a:t>
            </a:r>
            <a:r>
              <a:rPr kumimoji="0" lang="en-US" sz="135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Steckler</a:t>
            </a:r>
            <a:r>
              <a:rPr kumimoji="0" lang="en-US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Janssen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Pharmaceutica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35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99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D7CD53-5DE1-40EC-B450-28302C6DE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9250" y="5631622"/>
            <a:ext cx="450328" cy="273844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FCE6D74-CA2E-4CCD-AE29-3FB486EFEC03}" type="slidenum">
              <a:rPr kumimoji="0" lang="en-US" sz="50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50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B1C7D1-9E80-41F6-8A2D-0F7504B3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68" y="970979"/>
            <a:ext cx="6867058" cy="743522"/>
          </a:xfrm>
        </p:spPr>
        <p:txBody>
          <a:bodyPr anchor="ctr">
            <a:normAutofit/>
          </a:bodyPr>
          <a:lstStyle/>
          <a:p>
            <a:r>
              <a:rPr lang="en-US" dirty="0"/>
              <a:t>Irreproducibility - Many Things can Go Wrong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0C14237-D5E1-4F6B-B58E-F9EB7066C15E}"/>
              </a:ext>
            </a:extLst>
          </p:cNvPr>
          <p:cNvSpPr/>
          <p:nvPr/>
        </p:nvSpPr>
        <p:spPr>
          <a:xfrm>
            <a:off x="466865" y="1894428"/>
            <a:ext cx="1267822" cy="760693"/>
          </a:xfrm>
          <a:custGeom>
            <a:avLst/>
            <a:gdLst>
              <a:gd name="connsiteX0" fmla="*/ 0 w 1267822"/>
              <a:gd name="connsiteY0" fmla="*/ 0 h 760693"/>
              <a:gd name="connsiteX1" fmla="*/ 1267822 w 1267822"/>
              <a:gd name="connsiteY1" fmla="*/ 0 h 760693"/>
              <a:gd name="connsiteX2" fmla="*/ 1267822 w 1267822"/>
              <a:gd name="connsiteY2" fmla="*/ 760693 h 760693"/>
              <a:gd name="connsiteX3" fmla="*/ 0 w 1267822"/>
              <a:gd name="connsiteY3" fmla="*/ 760693 h 760693"/>
              <a:gd name="connsiteX4" fmla="*/ 0 w 1267822"/>
              <a:gd name="connsiteY4" fmla="*/ 0 h 76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822" h="760693">
                <a:moveTo>
                  <a:pt x="0" y="0"/>
                </a:moveTo>
                <a:lnTo>
                  <a:pt x="1267822" y="0"/>
                </a:lnTo>
                <a:lnTo>
                  <a:pt x="1267822" y="760693"/>
                </a:lnTo>
                <a:lnTo>
                  <a:pt x="0" y="760693"/>
                </a:lnTo>
                <a:lnTo>
                  <a:pt x="0" y="0"/>
                </a:lnTo>
                <a:close/>
              </a:path>
            </a:pathLst>
          </a:custGeom>
          <a:solidFill>
            <a:srgbClr val="006673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shade val="80000"/>
              <a:hueOff val="45113"/>
              <a:satOff val="-4565"/>
              <a:lumOff val="25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of non-authenticated materials / unvalidated assays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F016CBC-04CC-43C0-B6DE-8479DE75A596}"/>
              </a:ext>
            </a:extLst>
          </p:cNvPr>
          <p:cNvSpPr/>
          <p:nvPr/>
        </p:nvSpPr>
        <p:spPr>
          <a:xfrm>
            <a:off x="3256073" y="1894427"/>
            <a:ext cx="1267822" cy="760693"/>
          </a:xfrm>
          <a:custGeom>
            <a:avLst/>
            <a:gdLst>
              <a:gd name="connsiteX0" fmla="*/ 0 w 1267822"/>
              <a:gd name="connsiteY0" fmla="*/ 0 h 760693"/>
              <a:gd name="connsiteX1" fmla="*/ 1267822 w 1267822"/>
              <a:gd name="connsiteY1" fmla="*/ 0 h 760693"/>
              <a:gd name="connsiteX2" fmla="*/ 1267822 w 1267822"/>
              <a:gd name="connsiteY2" fmla="*/ 760693 h 760693"/>
              <a:gd name="connsiteX3" fmla="*/ 0 w 1267822"/>
              <a:gd name="connsiteY3" fmla="*/ 760693 h 760693"/>
              <a:gd name="connsiteX4" fmla="*/ 0 w 1267822"/>
              <a:gd name="connsiteY4" fmla="*/ 0 h 76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822" h="760693">
                <a:moveTo>
                  <a:pt x="0" y="0"/>
                </a:moveTo>
                <a:lnTo>
                  <a:pt x="1267822" y="0"/>
                </a:lnTo>
                <a:lnTo>
                  <a:pt x="1267822" y="760693"/>
                </a:lnTo>
                <a:lnTo>
                  <a:pt x="0" y="760693"/>
                </a:lnTo>
                <a:lnTo>
                  <a:pt x="0" y="0"/>
                </a:lnTo>
                <a:close/>
              </a:path>
            </a:pathLst>
          </a:custGeom>
          <a:solidFill>
            <a:srgbClr val="006673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shade val="80000"/>
              <a:hueOff val="90227"/>
              <a:satOff val="-9131"/>
              <a:lumOff val="511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Wrong experimental unit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2254A56-C46B-4350-ADBA-650E9B1EC717}"/>
              </a:ext>
            </a:extLst>
          </p:cNvPr>
          <p:cNvSpPr/>
          <p:nvPr/>
        </p:nvSpPr>
        <p:spPr>
          <a:xfrm>
            <a:off x="1861469" y="1894427"/>
            <a:ext cx="1267822" cy="760693"/>
          </a:xfrm>
          <a:custGeom>
            <a:avLst/>
            <a:gdLst>
              <a:gd name="connsiteX0" fmla="*/ 0 w 1267822"/>
              <a:gd name="connsiteY0" fmla="*/ 0 h 760693"/>
              <a:gd name="connsiteX1" fmla="*/ 1267822 w 1267822"/>
              <a:gd name="connsiteY1" fmla="*/ 0 h 760693"/>
              <a:gd name="connsiteX2" fmla="*/ 1267822 w 1267822"/>
              <a:gd name="connsiteY2" fmla="*/ 760693 h 760693"/>
              <a:gd name="connsiteX3" fmla="*/ 0 w 1267822"/>
              <a:gd name="connsiteY3" fmla="*/ 760693 h 760693"/>
              <a:gd name="connsiteX4" fmla="*/ 0 w 1267822"/>
              <a:gd name="connsiteY4" fmla="*/ 0 h 76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822" h="760693">
                <a:moveTo>
                  <a:pt x="0" y="0"/>
                </a:moveTo>
                <a:lnTo>
                  <a:pt x="1267822" y="0"/>
                </a:lnTo>
                <a:lnTo>
                  <a:pt x="1267822" y="760693"/>
                </a:lnTo>
                <a:lnTo>
                  <a:pt x="0" y="760693"/>
                </a:lnTo>
                <a:lnTo>
                  <a:pt x="0" y="0"/>
                </a:lnTo>
                <a:close/>
              </a:path>
            </a:pathLst>
          </a:custGeom>
          <a:solidFill>
            <a:srgbClr val="006673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shade val="80000"/>
              <a:hueOff val="135340"/>
              <a:satOff val="-13696"/>
              <a:lumOff val="766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Inappropriate controls / baseline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9733B33-F09E-4808-838F-7078A6728FAE}"/>
              </a:ext>
            </a:extLst>
          </p:cNvPr>
          <p:cNvSpPr/>
          <p:nvPr/>
        </p:nvSpPr>
        <p:spPr>
          <a:xfrm>
            <a:off x="4650679" y="1894428"/>
            <a:ext cx="1267822" cy="760693"/>
          </a:xfrm>
          <a:custGeom>
            <a:avLst/>
            <a:gdLst>
              <a:gd name="connsiteX0" fmla="*/ 0 w 1267822"/>
              <a:gd name="connsiteY0" fmla="*/ 0 h 760693"/>
              <a:gd name="connsiteX1" fmla="*/ 1267822 w 1267822"/>
              <a:gd name="connsiteY1" fmla="*/ 0 h 760693"/>
              <a:gd name="connsiteX2" fmla="*/ 1267822 w 1267822"/>
              <a:gd name="connsiteY2" fmla="*/ 760693 h 760693"/>
              <a:gd name="connsiteX3" fmla="*/ 0 w 1267822"/>
              <a:gd name="connsiteY3" fmla="*/ 760693 h 760693"/>
              <a:gd name="connsiteX4" fmla="*/ 0 w 1267822"/>
              <a:gd name="connsiteY4" fmla="*/ 0 h 76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822" h="760693">
                <a:moveTo>
                  <a:pt x="0" y="0"/>
                </a:moveTo>
                <a:lnTo>
                  <a:pt x="1267822" y="0"/>
                </a:lnTo>
                <a:lnTo>
                  <a:pt x="1267822" y="760693"/>
                </a:lnTo>
                <a:lnTo>
                  <a:pt x="0" y="760693"/>
                </a:lnTo>
                <a:lnTo>
                  <a:pt x="0" y="0"/>
                </a:lnTo>
                <a:close/>
              </a:path>
            </a:pathLst>
          </a:custGeom>
          <a:solidFill>
            <a:srgbClr val="006673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shade val="80000"/>
              <a:hueOff val="180453"/>
              <a:satOff val="-18262"/>
              <a:lumOff val="1022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Inadequate choice of sample size / inadequately powered study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89FC04E-32C5-4A3F-B167-29CA2D6F9BDB}"/>
              </a:ext>
            </a:extLst>
          </p:cNvPr>
          <p:cNvSpPr/>
          <p:nvPr/>
        </p:nvSpPr>
        <p:spPr>
          <a:xfrm>
            <a:off x="464768" y="2781649"/>
            <a:ext cx="1267822" cy="760693"/>
          </a:xfrm>
          <a:custGeom>
            <a:avLst/>
            <a:gdLst>
              <a:gd name="connsiteX0" fmla="*/ 0 w 1267822"/>
              <a:gd name="connsiteY0" fmla="*/ 0 h 760693"/>
              <a:gd name="connsiteX1" fmla="*/ 1267822 w 1267822"/>
              <a:gd name="connsiteY1" fmla="*/ 0 h 760693"/>
              <a:gd name="connsiteX2" fmla="*/ 1267822 w 1267822"/>
              <a:gd name="connsiteY2" fmla="*/ 760693 h 760693"/>
              <a:gd name="connsiteX3" fmla="*/ 0 w 1267822"/>
              <a:gd name="connsiteY3" fmla="*/ 760693 h 760693"/>
              <a:gd name="connsiteX4" fmla="*/ 0 w 1267822"/>
              <a:gd name="connsiteY4" fmla="*/ 0 h 76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822" h="760693">
                <a:moveTo>
                  <a:pt x="0" y="0"/>
                </a:moveTo>
                <a:lnTo>
                  <a:pt x="1267822" y="0"/>
                </a:lnTo>
                <a:lnTo>
                  <a:pt x="1267822" y="760693"/>
                </a:lnTo>
                <a:lnTo>
                  <a:pt x="0" y="760693"/>
                </a:lnTo>
                <a:lnTo>
                  <a:pt x="0" y="0"/>
                </a:lnTo>
                <a:close/>
              </a:path>
            </a:pathLst>
          </a:custGeom>
          <a:solidFill>
            <a:srgbClr val="F89C27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shade val="80000"/>
              <a:hueOff val="225566"/>
              <a:satOff val="-22827"/>
              <a:lumOff val="1278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Lack of / inappropriate randomization of sample allocation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4BA81C9-C884-43F3-A5AB-6B6DFE5DE23E}"/>
              </a:ext>
            </a:extLst>
          </p:cNvPr>
          <p:cNvSpPr/>
          <p:nvPr/>
        </p:nvSpPr>
        <p:spPr>
          <a:xfrm>
            <a:off x="1868179" y="2773115"/>
            <a:ext cx="1267822" cy="760693"/>
          </a:xfrm>
          <a:custGeom>
            <a:avLst/>
            <a:gdLst>
              <a:gd name="connsiteX0" fmla="*/ 0 w 1267822"/>
              <a:gd name="connsiteY0" fmla="*/ 0 h 760693"/>
              <a:gd name="connsiteX1" fmla="*/ 1267822 w 1267822"/>
              <a:gd name="connsiteY1" fmla="*/ 0 h 760693"/>
              <a:gd name="connsiteX2" fmla="*/ 1267822 w 1267822"/>
              <a:gd name="connsiteY2" fmla="*/ 760693 h 760693"/>
              <a:gd name="connsiteX3" fmla="*/ 0 w 1267822"/>
              <a:gd name="connsiteY3" fmla="*/ 760693 h 760693"/>
              <a:gd name="connsiteX4" fmla="*/ 0 w 1267822"/>
              <a:gd name="connsiteY4" fmla="*/ 0 h 76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822" h="760693">
                <a:moveTo>
                  <a:pt x="0" y="0"/>
                </a:moveTo>
                <a:lnTo>
                  <a:pt x="1267822" y="0"/>
                </a:lnTo>
                <a:lnTo>
                  <a:pt x="1267822" y="760693"/>
                </a:lnTo>
                <a:lnTo>
                  <a:pt x="0" y="760693"/>
                </a:lnTo>
                <a:lnTo>
                  <a:pt x="0" y="0"/>
                </a:lnTo>
                <a:close/>
              </a:path>
            </a:pathLst>
          </a:custGeom>
          <a:solidFill>
            <a:srgbClr val="F89C27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shade val="80000"/>
              <a:hueOff val="270680"/>
              <a:satOff val="-27393"/>
              <a:lumOff val="1533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Lack of / inappropriate concealment of treatment allocation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6DEB65A-2D2B-49DC-AA9B-7257029C8544}"/>
              </a:ext>
            </a:extLst>
          </p:cNvPr>
          <p:cNvSpPr/>
          <p:nvPr/>
        </p:nvSpPr>
        <p:spPr>
          <a:xfrm>
            <a:off x="3262783" y="2773115"/>
            <a:ext cx="1267822" cy="760693"/>
          </a:xfrm>
          <a:custGeom>
            <a:avLst/>
            <a:gdLst>
              <a:gd name="connsiteX0" fmla="*/ 0 w 1267822"/>
              <a:gd name="connsiteY0" fmla="*/ 0 h 760693"/>
              <a:gd name="connsiteX1" fmla="*/ 1267822 w 1267822"/>
              <a:gd name="connsiteY1" fmla="*/ 0 h 760693"/>
              <a:gd name="connsiteX2" fmla="*/ 1267822 w 1267822"/>
              <a:gd name="connsiteY2" fmla="*/ 760693 h 760693"/>
              <a:gd name="connsiteX3" fmla="*/ 0 w 1267822"/>
              <a:gd name="connsiteY3" fmla="*/ 760693 h 760693"/>
              <a:gd name="connsiteX4" fmla="*/ 0 w 1267822"/>
              <a:gd name="connsiteY4" fmla="*/ 0 h 76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822" h="760693">
                <a:moveTo>
                  <a:pt x="0" y="0"/>
                </a:moveTo>
                <a:lnTo>
                  <a:pt x="1267822" y="0"/>
                </a:lnTo>
                <a:lnTo>
                  <a:pt x="1267822" y="760693"/>
                </a:lnTo>
                <a:lnTo>
                  <a:pt x="0" y="760693"/>
                </a:lnTo>
                <a:lnTo>
                  <a:pt x="0" y="0"/>
                </a:lnTo>
                <a:close/>
              </a:path>
            </a:pathLst>
          </a:custGeom>
          <a:solidFill>
            <a:srgbClr val="F89C27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shade val="80000"/>
              <a:hueOff val="315793"/>
              <a:satOff val="-31958"/>
              <a:lumOff val="1789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Lack of / inadequate blinding of outcome assessment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B3D52D9-EF5C-4C44-A71E-57FC62A9A867}"/>
              </a:ext>
            </a:extLst>
          </p:cNvPr>
          <p:cNvSpPr/>
          <p:nvPr/>
        </p:nvSpPr>
        <p:spPr>
          <a:xfrm>
            <a:off x="6043440" y="1893921"/>
            <a:ext cx="1267822" cy="760693"/>
          </a:xfrm>
          <a:custGeom>
            <a:avLst/>
            <a:gdLst>
              <a:gd name="connsiteX0" fmla="*/ 0 w 1267822"/>
              <a:gd name="connsiteY0" fmla="*/ 0 h 760693"/>
              <a:gd name="connsiteX1" fmla="*/ 1267822 w 1267822"/>
              <a:gd name="connsiteY1" fmla="*/ 0 h 760693"/>
              <a:gd name="connsiteX2" fmla="*/ 1267822 w 1267822"/>
              <a:gd name="connsiteY2" fmla="*/ 760693 h 760693"/>
              <a:gd name="connsiteX3" fmla="*/ 0 w 1267822"/>
              <a:gd name="connsiteY3" fmla="*/ 760693 h 760693"/>
              <a:gd name="connsiteX4" fmla="*/ 0 w 1267822"/>
              <a:gd name="connsiteY4" fmla="*/ 0 h 76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822" h="760693">
                <a:moveTo>
                  <a:pt x="0" y="0"/>
                </a:moveTo>
                <a:lnTo>
                  <a:pt x="1267822" y="0"/>
                </a:lnTo>
                <a:lnTo>
                  <a:pt x="1267822" y="760693"/>
                </a:lnTo>
                <a:lnTo>
                  <a:pt x="0" y="760693"/>
                </a:lnTo>
                <a:lnTo>
                  <a:pt x="0" y="0"/>
                </a:lnTo>
                <a:close/>
              </a:path>
            </a:pathLst>
          </a:custGeom>
          <a:solidFill>
            <a:srgbClr val="006673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shade val="80000"/>
              <a:hueOff val="360906"/>
              <a:satOff val="-36524"/>
              <a:lumOff val="2044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Lack of prespecified in- and exclusion criteria / start- and endpoints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3262614-9DBA-4830-84B2-035848802D18}"/>
              </a:ext>
            </a:extLst>
          </p:cNvPr>
          <p:cNvSpPr/>
          <p:nvPr/>
        </p:nvSpPr>
        <p:spPr>
          <a:xfrm>
            <a:off x="4650679" y="2769780"/>
            <a:ext cx="1267822" cy="760693"/>
          </a:xfrm>
          <a:custGeom>
            <a:avLst/>
            <a:gdLst>
              <a:gd name="connsiteX0" fmla="*/ 0 w 1267822"/>
              <a:gd name="connsiteY0" fmla="*/ 0 h 760693"/>
              <a:gd name="connsiteX1" fmla="*/ 1267822 w 1267822"/>
              <a:gd name="connsiteY1" fmla="*/ 0 h 760693"/>
              <a:gd name="connsiteX2" fmla="*/ 1267822 w 1267822"/>
              <a:gd name="connsiteY2" fmla="*/ 760693 h 760693"/>
              <a:gd name="connsiteX3" fmla="*/ 0 w 1267822"/>
              <a:gd name="connsiteY3" fmla="*/ 760693 h 760693"/>
              <a:gd name="connsiteX4" fmla="*/ 0 w 1267822"/>
              <a:gd name="connsiteY4" fmla="*/ 0 h 76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822" h="760693">
                <a:moveTo>
                  <a:pt x="0" y="0"/>
                </a:moveTo>
                <a:lnTo>
                  <a:pt x="1267822" y="0"/>
                </a:lnTo>
                <a:lnTo>
                  <a:pt x="1267822" y="760693"/>
                </a:lnTo>
                <a:lnTo>
                  <a:pt x="0" y="760693"/>
                </a:lnTo>
                <a:lnTo>
                  <a:pt x="0" y="0"/>
                </a:lnTo>
                <a:close/>
              </a:path>
            </a:pathLst>
          </a:custGeom>
          <a:solidFill>
            <a:srgbClr val="F89C27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shade val="80000"/>
              <a:hueOff val="406020"/>
              <a:satOff val="-41089"/>
              <a:lumOff val="2300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Outlier removal without prespecified outlier criteria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7877CA6-EBFB-4AB6-91B4-3264603141BB}"/>
              </a:ext>
            </a:extLst>
          </p:cNvPr>
          <p:cNvSpPr/>
          <p:nvPr/>
        </p:nvSpPr>
        <p:spPr>
          <a:xfrm>
            <a:off x="7438046" y="1894427"/>
            <a:ext cx="1267822" cy="760693"/>
          </a:xfrm>
          <a:custGeom>
            <a:avLst/>
            <a:gdLst>
              <a:gd name="connsiteX0" fmla="*/ 0 w 1267822"/>
              <a:gd name="connsiteY0" fmla="*/ 0 h 760693"/>
              <a:gd name="connsiteX1" fmla="*/ 1267822 w 1267822"/>
              <a:gd name="connsiteY1" fmla="*/ 0 h 760693"/>
              <a:gd name="connsiteX2" fmla="*/ 1267822 w 1267822"/>
              <a:gd name="connsiteY2" fmla="*/ 760693 h 760693"/>
              <a:gd name="connsiteX3" fmla="*/ 0 w 1267822"/>
              <a:gd name="connsiteY3" fmla="*/ 760693 h 760693"/>
              <a:gd name="connsiteX4" fmla="*/ 0 w 1267822"/>
              <a:gd name="connsiteY4" fmla="*/ 0 h 76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822" h="760693">
                <a:moveTo>
                  <a:pt x="0" y="0"/>
                </a:moveTo>
                <a:lnTo>
                  <a:pt x="1267822" y="0"/>
                </a:lnTo>
                <a:lnTo>
                  <a:pt x="1267822" y="760693"/>
                </a:lnTo>
                <a:lnTo>
                  <a:pt x="0" y="760693"/>
                </a:lnTo>
                <a:lnTo>
                  <a:pt x="0" y="0"/>
                </a:lnTo>
                <a:close/>
              </a:path>
            </a:pathLst>
          </a:custGeom>
          <a:solidFill>
            <a:srgbClr val="006673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shade val="80000"/>
              <a:hueOff val="451133"/>
              <a:satOff val="-45654"/>
              <a:lumOff val="2556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Lack of prespecified (primary) outcome measure(s)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43D0B2B-5D74-40F1-9E25-F4478DDEE134}"/>
              </a:ext>
            </a:extLst>
          </p:cNvPr>
          <p:cNvSpPr/>
          <p:nvPr/>
        </p:nvSpPr>
        <p:spPr>
          <a:xfrm>
            <a:off x="6038575" y="2769780"/>
            <a:ext cx="1267822" cy="760693"/>
          </a:xfrm>
          <a:custGeom>
            <a:avLst/>
            <a:gdLst>
              <a:gd name="connsiteX0" fmla="*/ 0 w 1267822"/>
              <a:gd name="connsiteY0" fmla="*/ 0 h 760693"/>
              <a:gd name="connsiteX1" fmla="*/ 1267822 w 1267822"/>
              <a:gd name="connsiteY1" fmla="*/ 0 h 760693"/>
              <a:gd name="connsiteX2" fmla="*/ 1267822 w 1267822"/>
              <a:gd name="connsiteY2" fmla="*/ 760693 h 760693"/>
              <a:gd name="connsiteX3" fmla="*/ 0 w 1267822"/>
              <a:gd name="connsiteY3" fmla="*/ 760693 h 760693"/>
              <a:gd name="connsiteX4" fmla="*/ 0 w 1267822"/>
              <a:gd name="connsiteY4" fmla="*/ 0 h 76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822" h="760693">
                <a:moveTo>
                  <a:pt x="0" y="0"/>
                </a:moveTo>
                <a:lnTo>
                  <a:pt x="1267822" y="0"/>
                </a:lnTo>
                <a:lnTo>
                  <a:pt x="1267822" y="760693"/>
                </a:lnTo>
                <a:lnTo>
                  <a:pt x="0" y="760693"/>
                </a:lnTo>
                <a:lnTo>
                  <a:pt x="0" y="0"/>
                </a:lnTo>
                <a:close/>
              </a:path>
            </a:pathLst>
          </a:custGeom>
          <a:solidFill>
            <a:srgbClr val="F89C27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shade val="80000"/>
              <a:hueOff val="541360"/>
              <a:satOff val="-54785"/>
              <a:lumOff val="3067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Inappropriate statistical analysis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7CA9FD6-0F9D-4BCF-978C-0249AD421668}"/>
              </a:ext>
            </a:extLst>
          </p:cNvPr>
          <p:cNvSpPr/>
          <p:nvPr/>
        </p:nvSpPr>
        <p:spPr>
          <a:xfrm>
            <a:off x="1164861" y="3668870"/>
            <a:ext cx="1267822" cy="760693"/>
          </a:xfrm>
          <a:custGeom>
            <a:avLst/>
            <a:gdLst>
              <a:gd name="connsiteX0" fmla="*/ 0 w 1267822"/>
              <a:gd name="connsiteY0" fmla="*/ 0 h 760693"/>
              <a:gd name="connsiteX1" fmla="*/ 1267822 w 1267822"/>
              <a:gd name="connsiteY1" fmla="*/ 0 h 760693"/>
              <a:gd name="connsiteX2" fmla="*/ 1267822 w 1267822"/>
              <a:gd name="connsiteY2" fmla="*/ 760693 h 760693"/>
              <a:gd name="connsiteX3" fmla="*/ 0 w 1267822"/>
              <a:gd name="connsiteY3" fmla="*/ 760693 h 760693"/>
              <a:gd name="connsiteX4" fmla="*/ 0 w 1267822"/>
              <a:gd name="connsiteY4" fmla="*/ 0 h 76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822" h="760693">
                <a:moveTo>
                  <a:pt x="0" y="0"/>
                </a:moveTo>
                <a:lnTo>
                  <a:pt x="1267822" y="0"/>
                </a:lnTo>
                <a:lnTo>
                  <a:pt x="1267822" y="760693"/>
                </a:lnTo>
                <a:lnTo>
                  <a:pt x="0" y="760693"/>
                </a:lnTo>
                <a:lnTo>
                  <a:pt x="0" y="0"/>
                </a:lnTo>
                <a:close/>
              </a:path>
            </a:pathLst>
          </a:custGeom>
          <a:solidFill>
            <a:srgbClr val="59BBAB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Frank errors (dosing, copy-paste,…)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84CFA01-3532-4AEA-8927-57D9D7F5E122}"/>
              </a:ext>
            </a:extLst>
          </p:cNvPr>
          <p:cNvSpPr/>
          <p:nvPr/>
        </p:nvSpPr>
        <p:spPr>
          <a:xfrm>
            <a:off x="7438046" y="2781649"/>
            <a:ext cx="1267822" cy="760693"/>
          </a:xfrm>
          <a:custGeom>
            <a:avLst/>
            <a:gdLst>
              <a:gd name="connsiteX0" fmla="*/ 0 w 1267822"/>
              <a:gd name="connsiteY0" fmla="*/ 0 h 760693"/>
              <a:gd name="connsiteX1" fmla="*/ 1267822 w 1267822"/>
              <a:gd name="connsiteY1" fmla="*/ 0 h 760693"/>
              <a:gd name="connsiteX2" fmla="*/ 1267822 w 1267822"/>
              <a:gd name="connsiteY2" fmla="*/ 760693 h 760693"/>
              <a:gd name="connsiteX3" fmla="*/ 0 w 1267822"/>
              <a:gd name="connsiteY3" fmla="*/ 760693 h 760693"/>
              <a:gd name="connsiteX4" fmla="*/ 0 w 1267822"/>
              <a:gd name="connsiteY4" fmla="*/ 0 h 76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822" h="760693">
                <a:moveTo>
                  <a:pt x="0" y="0"/>
                </a:moveTo>
                <a:lnTo>
                  <a:pt x="1267822" y="0"/>
                </a:lnTo>
                <a:lnTo>
                  <a:pt x="1267822" y="760693"/>
                </a:lnTo>
                <a:lnTo>
                  <a:pt x="0" y="760693"/>
                </a:lnTo>
                <a:lnTo>
                  <a:pt x="0" y="0"/>
                </a:lnTo>
                <a:close/>
              </a:path>
            </a:pathLst>
          </a:custGeom>
          <a:solidFill>
            <a:srgbClr val="F89C27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shade val="80000"/>
              <a:hueOff val="496246"/>
              <a:satOff val="-50220"/>
              <a:lumOff val="2811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Small, meaningless effect size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377205E-6EF6-413E-9BE1-47243AE15D49}"/>
              </a:ext>
            </a:extLst>
          </p:cNvPr>
          <p:cNvSpPr/>
          <p:nvPr/>
        </p:nvSpPr>
        <p:spPr>
          <a:xfrm>
            <a:off x="2568272" y="3669379"/>
            <a:ext cx="1267822" cy="760693"/>
          </a:xfrm>
          <a:custGeom>
            <a:avLst/>
            <a:gdLst>
              <a:gd name="connsiteX0" fmla="*/ 0 w 1267822"/>
              <a:gd name="connsiteY0" fmla="*/ 0 h 760693"/>
              <a:gd name="connsiteX1" fmla="*/ 1267822 w 1267822"/>
              <a:gd name="connsiteY1" fmla="*/ 0 h 760693"/>
              <a:gd name="connsiteX2" fmla="*/ 1267822 w 1267822"/>
              <a:gd name="connsiteY2" fmla="*/ 760693 h 760693"/>
              <a:gd name="connsiteX3" fmla="*/ 0 w 1267822"/>
              <a:gd name="connsiteY3" fmla="*/ 760693 h 760693"/>
              <a:gd name="connsiteX4" fmla="*/ 0 w 1267822"/>
              <a:gd name="connsiteY4" fmla="*/ 0 h 76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822" h="760693">
                <a:moveTo>
                  <a:pt x="0" y="0"/>
                </a:moveTo>
                <a:lnTo>
                  <a:pt x="1267822" y="0"/>
                </a:lnTo>
                <a:lnTo>
                  <a:pt x="1267822" y="760693"/>
                </a:lnTo>
                <a:lnTo>
                  <a:pt x="0" y="760693"/>
                </a:lnTo>
                <a:lnTo>
                  <a:pt x="0" y="0"/>
                </a:lnTo>
                <a:close/>
              </a:path>
            </a:pathLst>
          </a:custGeom>
          <a:solidFill>
            <a:srgbClr val="59BBAB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shade val="80000"/>
              <a:hueOff val="586473"/>
              <a:satOff val="-59351"/>
              <a:lumOff val="332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Misleading data presentation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15D39D2-0624-4601-AB13-8B77F896634A}"/>
              </a:ext>
            </a:extLst>
          </p:cNvPr>
          <p:cNvSpPr/>
          <p:nvPr/>
        </p:nvSpPr>
        <p:spPr>
          <a:xfrm>
            <a:off x="3962877" y="3669379"/>
            <a:ext cx="1267822" cy="760693"/>
          </a:xfrm>
          <a:custGeom>
            <a:avLst/>
            <a:gdLst>
              <a:gd name="connsiteX0" fmla="*/ 0 w 1267822"/>
              <a:gd name="connsiteY0" fmla="*/ 0 h 760693"/>
              <a:gd name="connsiteX1" fmla="*/ 1267822 w 1267822"/>
              <a:gd name="connsiteY1" fmla="*/ 0 h 760693"/>
              <a:gd name="connsiteX2" fmla="*/ 1267822 w 1267822"/>
              <a:gd name="connsiteY2" fmla="*/ 760693 h 760693"/>
              <a:gd name="connsiteX3" fmla="*/ 0 w 1267822"/>
              <a:gd name="connsiteY3" fmla="*/ 760693 h 760693"/>
              <a:gd name="connsiteX4" fmla="*/ 0 w 1267822"/>
              <a:gd name="connsiteY4" fmla="*/ 0 h 76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822" h="760693">
                <a:moveTo>
                  <a:pt x="0" y="0"/>
                </a:moveTo>
                <a:lnTo>
                  <a:pt x="1267822" y="0"/>
                </a:lnTo>
                <a:lnTo>
                  <a:pt x="1267822" y="760693"/>
                </a:lnTo>
                <a:lnTo>
                  <a:pt x="0" y="760693"/>
                </a:lnTo>
                <a:lnTo>
                  <a:pt x="0" y="0"/>
                </a:lnTo>
                <a:close/>
              </a:path>
            </a:pathLst>
          </a:custGeom>
          <a:solidFill>
            <a:srgbClr val="59BBAB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shade val="80000"/>
              <a:hueOff val="631586"/>
              <a:satOff val="-63916"/>
              <a:lumOff val="357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Selected reporting of results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E9B2FA5-704E-4212-AD62-2C2CC941F319}"/>
              </a:ext>
            </a:extLst>
          </p:cNvPr>
          <p:cNvSpPr/>
          <p:nvPr/>
        </p:nvSpPr>
        <p:spPr>
          <a:xfrm>
            <a:off x="3259753" y="4548067"/>
            <a:ext cx="1267822" cy="760693"/>
          </a:xfrm>
          <a:custGeom>
            <a:avLst/>
            <a:gdLst>
              <a:gd name="connsiteX0" fmla="*/ 0 w 1267822"/>
              <a:gd name="connsiteY0" fmla="*/ 0 h 760693"/>
              <a:gd name="connsiteX1" fmla="*/ 1267822 w 1267822"/>
              <a:gd name="connsiteY1" fmla="*/ 0 h 760693"/>
              <a:gd name="connsiteX2" fmla="*/ 1267822 w 1267822"/>
              <a:gd name="connsiteY2" fmla="*/ 760693 h 760693"/>
              <a:gd name="connsiteX3" fmla="*/ 0 w 1267822"/>
              <a:gd name="connsiteY3" fmla="*/ 760693 h 760693"/>
              <a:gd name="connsiteX4" fmla="*/ 0 w 1267822"/>
              <a:gd name="connsiteY4" fmla="*/ 0 h 76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822" h="760693">
                <a:moveTo>
                  <a:pt x="0" y="0"/>
                </a:moveTo>
                <a:lnTo>
                  <a:pt x="1267822" y="0"/>
                </a:lnTo>
                <a:lnTo>
                  <a:pt x="1267822" y="760693"/>
                </a:lnTo>
                <a:lnTo>
                  <a:pt x="0" y="760693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shade val="80000"/>
              <a:hueOff val="676699"/>
              <a:satOff val="-68482"/>
              <a:lumOff val="3834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Inappropriate study documentation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9C081CE-C051-4220-9D77-27EA74567A3A}"/>
              </a:ext>
            </a:extLst>
          </p:cNvPr>
          <p:cNvSpPr/>
          <p:nvPr/>
        </p:nvSpPr>
        <p:spPr>
          <a:xfrm>
            <a:off x="4654358" y="4548067"/>
            <a:ext cx="1267822" cy="760693"/>
          </a:xfrm>
          <a:custGeom>
            <a:avLst/>
            <a:gdLst>
              <a:gd name="connsiteX0" fmla="*/ 0 w 1267822"/>
              <a:gd name="connsiteY0" fmla="*/ 0 h 760693"/>
              <a:gd name="connsiteX1" fmla="*/ 1267822 w 1267822"/>
              <a:gd name="connsiteY1" fmla="*/ 0 h 760693"/>
              <a:gd name="connsiteX2" fmla="*/ 1267822 w 1267822"/>
              <a:gd name="connsiteY2" fmla="*/ 760693 h 760693"/>
              <a:gd name="connsiteX3" fmla="*/ 0 w 1267822"/>
              <a:gd name="connsiteY3" fmla="*/ 760693 h 760693"/>
              <a:gd name="connsiteX4" fmla="*/ 0 w 1267822"/>
              <a:gd name="connsiteY4" fmla="*/ 0 h 76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822" h="760693">
                <a:moveTo>
                  <a:pt x="0" y="0"/>
                </a:moveTo>
                <a:lnTo>
                  <a:pt x="1267822" y="0"/>
                </a:lnTo>
                <a:lnTo>
                  <a:pt x="1267822" y="760693"/>
                </a:lnTo>
                <a:lnTo>
                  <a:pt x="0" y="760693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shade val="80000"/>
              <a:hueOff val="721813"/>
              <a:satOff val="-73047"/>
              <a:lumOff val="4089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Inappropriate data storage and lack of traceability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8E64CE6-ECDB-45CA-B7AA-2DBEBCBAB0D4}"/>
              </a:ext>
            </a:extLst>
          </p:cNvPr>
          <p:cNvSpPr/>
          <p:nvPr/>
        </p:nvSpPr>
        <p:spPr>
          <a:xfrm>
            <a:off x="6738668" y="3658923"/>
            <a:ext cx="1267822" cy="760693"/>
          </a:xfrm>
          <a:custGeom>
            <a:avLst/>
            <a:gdLst>
              <a:gd name="connsiteX0" fmla="*/ 0 w 1267822"/>
              <a:gd name="connsiteY0" fmla="*/ 0 h 760693"/>
              <a:gd name="connsiteX1" fmla="*/ 1267822 w 1267822"/>
              <a:gd name="connsiteY1" fmla="*/ 0 h 760693"/>
              <a:gd name="connsiteX2" fmla="*/ 1267822 w 1267822"/>
              <a:gd name="connsiteY2" fmla="*/ 760693 h 760693"/>
              <a:gd name="connsiteX3" fmla="*/ 0 w 1267822"/>
              <a:gd name="connsiteY3" fmla="*/ 760693 h 760693"/>
              <a:gd name="connsiteX4" fmla="*/ 0 w 1267822"/>
              <a:gd name="connsiteY4" fmla="*/ 0 h 76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822" h="760693">
                <a:moveTo>
                  <a:pt x="0" y="0"/>
                </a:moveTo>
                <a:lnTo>
                  <a:pt x="1267822" y="0"/>
                </a:lnTo>
                <a:lnTo>
                  <a:pt x="1267822" y="760693"/>
                </a:lnTo>
                <a:lnTo>
                  <a:pt x="0" y="760693"/>
                </a:lnTo>
                <a:lnTo>
                  <a:pt x="0" y="0"/>
                </a:lnTo>
                <a:close/>
              </a:path>
            </a:pathLst>
          </a:custGeom>
          <a:solidFill>
            <a:srgbClr val="59BBAB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Falsified data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5A1FA4E-741F-4FF6-B549-304A8356C704}"/>
              </a:ext>
            </a:extLst>
          </p:cNvPr>
          <p:cNvSpPr/>
          <p:nvPr/>
        </p:nvSpPr>
        <p:spPr>
          <a:xfrm>
            <a:off x="5344815" y="3658923"/>
            <a:ext cx="1267822" cy="760693"/>
          </a:xfrm>
          <a:custGeom>
            <a:avLst/>
            <a:gdLst>
              <a:gd name="connsiteX0" fmla="*/ 0 w 1267822"/>
              <a:gd name="connsiteY0" fmla="*/ 0 h 760693"/>
              <a:gd name="connsiteX1" fmla="*/ 1267822 w 1267822"/>
              <a:gd name="connsiteY1" fmla="*/ 0 h 760693"/>
              <a:gd name="connsiteX2" fmla="*/ 1267822 w 1267822"/>
              <a:gd name="connsiteY2" fmla="*/ 760693 h 760693"/>
              <a:gd name="connsiteX3" fmla="*/ 0 w 1267822"/>
              <a:gd name="connsiteY3" fmla="*/ 760693 h 760693"/>
              <a:gd name="connsiteX4" fmla="*/ 0 w 1267822"/>
              <a:gd name="connsiteY4" fmla="*/ 0 h 76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7822" h="760693">
                <a:moveTo>
                  <a:pt x="0" y="0"/>
                </a:moveTo>
                <a:lnTo>
                  <a:pt x="1267822" y="0"/>
                </a:lnTo>
                <a:lnTo>
                  <a:pt x="1267822" y="760693"/>
                </a:lnTo>
                <a:lnTo>
                  <a:pt x="0" y="760693"/>
                </a:lnTo>
                <a:lnTo>
                  <a:pt x="0" y="0"/>
                </a:lnTo>
                <a:close/>
              </a:path>
            </a:pathLst>
          </a:custGeom>
          <a:solidFill>
            <a:srgbClr val="59BBAB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marR="0" lvl="0" indent="0" algn="ctr" defTabSz="488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Hypothesizing after the results are known (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HARKing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777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0_Default Design">
  <a:themeElements>
    <a:clrScheme name="10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0_Default Desig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0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janssen_template">
  <a:themeElements>
    <a:clrScheme name="Janssen Color Palette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20000"/>
            <a:lumOff val="80000"/>
          </a:schemeClr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115888" indent="-115888" algn="l">
          <a:buFont typeface="Arial" panose="020B0604020202020204" pitchFamily="34" charset="0"/>
          <a:buChar char="•"/>
          <a:defRPr sz="1200" dirty="0" err="1" smtClean="0">
            <a:solidFill>
              <a:schemeClr val="tx1">
                <a:lumMod val="50000"/>
              </a:schemeClr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rgbClr val="000000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janssen_template">
  <a:themeElements>
    <a:clrScheme name="Janssen Color Palette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20000"/>
            <a:lumOff val="80000"/>
          </a:schemeClr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115888" indent="-115888" algn="l">
          <a:buFont typeface="Arial" panose="020B0604020202020204" pitchFamily="34" charset="0"/>
          <a:buChar char="•"/>
          <a:defRPr sz="1200" dirty="0" err="1" smtClean="0">
            <a:solidFill>
              <a:schemeClr val="tx1">
                <a:lumMod val="50000"/>
              </a:schemeClr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rgbClr val="000000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2_janssen_template">
  <a:themeElements>
    <a:clrScheme name="Janssen Color Palette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20000"/>
            <a:lumOff val="80000"/>
          </a:schemeClr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115888" indent="-115888" algn="l">
          <a:buFont typeface="Arial" panose="020B0604020202020204" pitchFamily="34" charset="0"/>
          <a:buChar char="•"/>
          <a:defRPr sz="1200" dirty="0" err="1" smtClean="0">
            <a:solidFill>
              <a:schemeClr val="tx1">
                <a:lumMod val="50000"/>
              </a:schemeClr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rgbClr val="000000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1_EMBL-EBI_Powerpoint_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981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981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DCDCDC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EBEBEB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007E82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2948</TotalTime>
  <Words>700</Words>
  <Application>Microsoft Office PowerPoint</Application>
  <PresentationFormat>On-screen Show (4:3)</PresentationFormat>
  <Paragraphs>127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32" baseType="lpstr">
      <vt:lpstr>MS PGothic</vt:lpstr>
      <vt:lpstr>MS PGothic</vt:lpstr>
      <vt:lpstr>AgfaRotisSansSerif-Bold</vt:lpstr>
      <vt:lpstr>Arial</vt:lpstr>
      <vt:lpstr>Arial Rounded MT Bold</vt:lpstr>
      <vt:lpstr>Arial Unicode MS</vt:lpstr>
      <vt:lpstr>Calibri</vt:lpstr>
      <vt:lpstr>HelveticaNeueLT Pro 35 Th</vt:lpstr>
      <vt:lpstr>HelveticaNeueLT Pro 45 Lt</vt:lpstr>
      <vt:lpstr>PT Sans</vt:lpstr>
      <vt:lpstr>Times</vt:lpstr>
      <vt:lpstr>Times New Roman</vt:lpstr>
      <vt:lpstr>Verdana</vt:lpstr>
      <vt:lpstr>Wingdings</vt:lpstr>
      <vt:lpstr>Thème Office</vt:lpstr>
      <vt:lpstr>10_Default Design</vt:lpstr>
      <vt:lpstr>janssen_template</vt:lpstr>
      <vt:lpstr>1_janssen_template</vt:lpstr>
      <vt:lpstr>2_janssen_template</vt:lpstr>
      <vt:lpstr>1_EMBL-EBI_Powerpoint_template</vt:lpstr>
      <vt:lpstr>PREMOS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Irreproducibility - Many Things can Go Wrong</vt:lpstr>
      <vt:lpstr>Enhancing Quality In Preclinical Data</vt:lpstr>
      <vt:lpstr>Objectives</vt:lpstr>
      <vt:lpstr>Activities</vt:lpstr>
    </vt:vector>
  </TitlesOfParts>
  <Company>Helmholtz Zentrum München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Styleguide HMGU</dc:title>
  <dc:creator>Günther Wess;Angelika Jurik;susanne.rosenblatt</dc:creator>
  <cp:lastModifiedBy>hoelter</cp:lastModifiedBy>
  <cp:revision>556</cp:revision>
  <cp:lastPrinted>2021-09-23T09:01:19Z</cp:lastPrinted>
  <dcterms:created xsi:type="dcterms:W3CDTF">2014-02-03T09:04:14Z</dcterms:created>
  <dcterms:modified xsi:type="dcterms:W3CDTF">2021-12-08T08:31:50Z</dcterms:modified>
</cp:coreProperties>
</file>